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7"/>
  </p:notesMasterIdLst>
  <p:handoutMasterIdLst>
    <p:handoutMasterId r:id="rId38"/>
  </p:handoutMasterIdLst>
  <p:sldIdLst>
    <p:sldId id="256" r:id="rId5"/>
    <p:sldId id="293" r:id="rId6"/>
    <p:sldId id="257" r:id="rId7"/>
    <p:sldId id="258" r:id="rId8"/>
    <p:sldId id="299" r:id="rId9"/>
    <p:sldId id="300" r:id="rId10"/>
    <p:sldId id="301" r:id="rId11"/>
    <p:sldId id="302" r:id="rId12"/>
    <p:sldId id="289" r:id="rId13"/>
    <p:sldId id="290" r:id="rId14"/>
    <p:sldId id="261" r:id="rId15"/>
    <p:sldId id="266" r:id="rId16"/>
    <p:sldId id="267" r:id="rId17"/>
    <p:sldId id="275" r:id="rId18"/>
    <p:sldId id="296" r:id="rId19"/>
    <p:sldId id="279" r:id="rId20"/>
    <p:sldId id="281" r:id="rId21"/>
    <p:sldId id="294" r:id="rId22"/>
    <p:sldId id="295" r:id="rId23"/>
    <p:sldId id="298" r:id="rId24"/>
    <p:sldId id="304" r:id="rId25"/>
    <p:sldId id="280" r:id="rId26"/>
    <p:sldId id="268" r:id="rId27"/>
    <p:sldId id="282" r:id="rId28"/>
    <p:sldId id="286" r:id="rId29"/>
    <p:sldId id="283" r:id="rId30"/>
    <p:sldId id="291" r:id="rId31"/>
    <p:sldId id="284" r:id="rId32"/>
    <p:sldId id="277" r:id="rId33"/>
    <p:sldId id="285" r:id="rId34"/>
    <p:sldId id="278" r:id="rId35"/>
    <p:sldId id="265" r:id="rId36"/>
  </p:sldIdLst>
  <p:sldSz cx="10058400" cy="77724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1A463E-1C95-5A4C-E972-2706113614B4}" name="Scott Kelley" initials="sk" userId="Scott Kelley" providerId="None"/>
  <p188:author id="{7EEDE751-E788-0681-B332-BACBBD88EDD3}" name="Tompkins, Andrea" initials="TA" userId="S::andrea.tompkins@pearson.com::6ae2736e-5b24-4af4-98bc-79ca7a9e3fa8" providerId="AD"/>
  <p188:author id="{CD201857-0226-EC5D-C27F-5E8B7A79CF9A}" name="Zalk, Jodie (DESE)" initials="Z(" userId="S::jodie.l.zalk@mass.gov::e1452584-4588-4fe8-8e76-c634323654f0" providerId="AD"/>
  <p188:author id="{BF065B60-68B2-033C-0531-4C24429BD042}" name="Cullen, Shannon (DESE)" initials="CS(" userId="S::Shannon.Cullen@mass.gov::6b1ad6a8-5818-44b3-9274-ccefbf22d13d" providerId="AD"/>
  <p188:author id="{2DDAB86A-D521-A4F8-DC3C-FF0AD3E217C3}" name="Zalk, Jodie (DESE)" initials="ZJ(" userId="S::Jodie.L.Zalk@mass.gov::e1452584-4588-4fe8-8e76-c634323654f0" providerId="AD"/>
  <p188:author id="{3E5A8F79-2524-1507-4261-DC10800890F1}" name="Joseph Henkelman" initials="JH" userId="S::joseph.henkelman@pearson.com::e82eaec1-b45c-47cd-b767-52b36deebf6c" providerId="AD"/>
  <p188:author id="{A87E5F88-5BA1-43E8-6FEA-C03E946492C6}" name="William Wyckoff" initials="WW" userId="S::william.wyckoff@pearson.com::8adbf78d-d701-45c3-8191-4605ba0e7534" providerId="AD"/>
  <p188:author id="{739D309D-4C34-4097-D726-46C62F4F2F97}" name="Holly Woodruff" initials="HW" userId="S::holly.woodruff@pearson.com::bd40664c-d0f9-47f6-9555-8f1bf1ec3b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4" clrIdx="0"/>
  <p:cmAuthor id="7" name="Scott Kelley" initials="sk" lastIdx="11" clrIdx="7">
    <p:extLst>
      <p:ext uri="{19B8F6BF-5375-455C-9EA6-DF929625EA0E}">
        <p15:presenceInfo xmlns:p15="http://schemas.microsoft.com/office/powerpoint/2012/main" userId="Scott Kelley" providerId="None"/>
      </p:ext>
    </p:extLst>
  </p:cmAuthor>
  <p:cmAuthor id="1" name="Dahn, LeAnn E" initials="LED" lastIdx="59" clrIdx="1"/>
  <p:cmAuthor id="2" name="Bree Gunter" initials="BG" lastIdx="1" clrIdx="2"/>
  <p:cmAuthor id="3" name="Cullen, Shannon (DESE)" initials="CS(" lastIdx="56" clrIdx="3">
    <p:extLst>
      <p:ext uri="{19B8F6BF-5375-455C-9EA6-DF929625EA0E}">
        <p15:presenceInfo xmlns:p15="http://schemas.microsoft.com/office/powerpoint/2012/main" userId="S::Shannon.Cullen@mass.gov::6b1ad6a8-5818-44b3-9274-ccefbf22d13d" providerId="AD"/>
      </p:ext>
    </p:extLst>
  </p:cmAuthor>
  <p:cmAuthor id="4" name="Kelley, R. Scott (DESE)" initials="KRS(" lastIdx="2" clrIdx="4">
    <p:extLst>
      <p:ext uri="{19B8F6BF-5375-455C-9EA6-DF929625EA0E}">
        <p15:presenceInfo xmlns:p15="http://schemas.microsoft.com/office/powerpoint/2012/main" userId="Kelley, R. Scott (DESE)" providerId="None"/>
      </p:ext>
    </p:extLst>
  </p:cmAuthor>
  <p:cmAuthor id="5" name="Swantz, Scott" initials="SS" lastIdx="43" clrIdx="5">
    <p:extLst>
      <p:ext uri="{19B8F6BF-5375-455C-9EA6-DF929625EA0E}">
        <p15:presenceInfo xmlns:p15="http://schemas.microsoft.com/office/powerpoint/2012/main" userId="S::scott.swantz@pearson.com::0eab0cda-ad66-44c5-9531-d56fd9c6625b" providerId="AD"/>
      </p:ext>
    </p:extLst>
  </p:cmAuthor>
  <p:cmAuthor id="6" name="Zalk, Jodie (DESE)" initials="ZJ(" lastIdx="8" clrIdx="6">
    <p:extLst>
      <p:ext uri="{19B8F6BF-5375-455C-9EA6-DF929625EA0E}">
        <p15:presenceInfo xmlns:p15="http://schemas.microsoft.com/office/powerpoint/2012/main" userId="S::Jodie.L.Zalk@mass.gov::e1452584-4588-4fe8-8e76-c63432365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8B8"/>
    <a:srgbClr val="B1B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3" autoAdjust="0"/>
    <p:restoredTop sz="72874" autoAdjust="0"/>
  </p:normalViewPr>
  <p:slideViewPr>
    <p:cSldViewPr snapToGrid="0">
      <p:cViewPr varScale="1">
        <p:scale>
          <a:sx n="43" d="100"/>
          <a:sy n="43" d="100"/>
        </p:scale>
        <p:origin x="1516" y="44"/>
      </p:cViewPr>
      <p:guideLst>
        <p:guide orient="horz" pos="2448"/>
        <p:guide pos="316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125707-C4A9-44AC-B9CD-C3BD2883185D}" type="datetimeFigureOut">
              <a:rPr lang="en-US" smtClean="0"/>
              <a:pPr/>
              <a:t>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B6161A-0590-4D20-8BD4-1A77424DC942}" type="slidenum">
              <a:rPr lang="en-US" smtClean="0"/>
              <a:pPr/>
              <a:t>‹#›</a:t>
            </a:fld>
            <a:endParaRPr lang="en-US"/>
          </a:p>
        </p:txBody>
      </p:sp>
    </p:spTree>
    <p:extLst>
      <p:ext uri="{BB962C8B-B14F-4D97-AF65-F5344CB8AC3E}">
        <p14:creationId xmlns:p14="http://schemas.microsoft.com/office/powerpoint/2010/main" val="1258467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33F61-7AFF-4E91-9BA8-A681EC5D859B}" type="datetimeFigureOut">
              <a:rPr lang="en-US" smtClean="0"/>
              <a:pPr/>
              <a:t>1/5/2024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E5E2B-1940-4C12-B0CF-52993C2CB7F2}" type="slidenum">
              <a:rPr lang="en-US" smtClean="0"/>
              <a:pPr/>
              <a:t>‹#›</a:t>
            </a:fld>
            <a:endParaRPr lang="en-US"/>
          </a:p>
        </p:txBody>
      </p:sp>
    </p:spTree>
    <p:extLst>
      <p:ext uri="{BB962C8B-B14F-4D97-AF65-F5344CB8AC3E}">
        <p14:creationId xmlns:p14="http://schemas.microsoft.com/office/powerpoint/2010/main" val="203703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mcas.pearsonsupport.com/train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sz="1200" dirty="0"/>
              <a:t>These </a:t>
            </a:r>
            <a:r>
              <a:rPr lang="en-US" sz="1200" kern="1200" dirty="0">
                <a:solidFill>
                  <a:schemeClr val="tx1"/>
                </a:solidFill>
                <a:effectLst/>
                <a:latin typeface="+mn-lt"/>
                <a:ea typeface="+mn-ea"/>
                <a:cs typeface="+mn-cs"/>
              </a:rPr>
              <a:t>training </a:t>
            </a:r>
            <a:r>
              <a:rPr lang="en-US" sz="1200" dirty="0"/>
              <a:t>slides</a:t>
            </a:r>
            <a:r>
              <a:rPr lang="en-US" sz="1200" kern="1200" dirty="0">
                <a:solidFill>
                  <a:schemeClr val="tx1"/>
                </a:solidFill>
                <a:effectLst/>
                <a:latin typeface="+mn-lt"/>
                <a:ea typeface="+mn-ea"/>
                <a:cs typeface="+mn-cs"/>
              </a:rPr>
              <a:t> </a:t>
            </a:r>
            <a:r>
              <a:rPr lang="en-US" sz="1200" dirty="0"/>
              <a:t>give</a:t>
            </a:r>
            <a:r>
              <a:rPr lang="en-US" sz="1200" kern="1200" dirty="0">
                <a:solidFill>
                  <a:schemeClr val="tx1"/>
                </a:solidFill>
                <a:effectLst/>
                <a:latin typeface="+mn-lt"/>
                <a:ea typeface="+mn-ea"/>
                <a:cs typeface="+mn-cs"/>
              </a:rPr>
              <a:t> an overview of the steps to prepare for the Infrastructure Trial.</a:t>
            </a:r>
            <a:r>
              <a:rPr lang="en-US" sz="1200" dirty="0"/>
              <a:t> It is recommended these slides be used in conjunction with the Infrastructure Trial Readiness Guide.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a:t>
            </a:fld>
            <a:endParaRPr lang="en-US"/>
          </a:p>
        </p:txBody>
      </p:sp>
    </p:spTree>
    <p:extLst>
      <p:ext uri="{BB962C8B-B14F-4D97-AF65-F5344CB8AC3E}">
        <p14:creationId xmlns:p14="http://schemas.microsoft.com/office/powerpoint/2010/main" val="4078142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a:defRPr/>
            </a:pPr>
            <a:r>
              <a:rPr lang="en-US" sz="1200" dirty="0">
                <a:latin typeface="+mn-lt"/>
              </a:rPr>
              <a:t>If your organization has successfully administered school-wide CBT, and you are able to confirm the six bulleted items in this list, your organization may not need to conduct an Infrastructure Trial. </a:t>
            </a:r>
            <a:endParaRPr lang="en-US" sz="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If one or more items in the bulleted list cannot be confirmed, or if your technology setup has significantly changed since the last CBT administration (including schools that will be using Bring Your Own Device for the first time), an Infrastructure Trial is recommended.</a:t>
            </a:r>
            <a:endParaRPr lang="en-US" sz="1200" dirty="0">
              <a:latin typeface="+mn-lt"/>
              <a:cs typeface="Calibri"/>
            </a:endParaRPr>
          </a:p>
          <a:p>
            <a:endParaRPr lang="en-US" sz="1200" kern="1200" dirty="0">
              <a:solidFill>
                <a:schemeClr val="tx1"/>
              </a:solidFill>
              <a:effectLst/>
              <a:latin typeface="+mn-lt"/>
              <a:ea typeface="+mn-ea"/>
              <a:cs typeface="+mn-cs"/>
            </a:endParaRPr>
          </a:p>
          <a:p>
            <a:pPr algn="l" rtl="0" fontAlgn="base"/>
            <a:endParaRPr lang="en-US" sz="1200" b="0" i="0" dirty="0">
              <a:solidFill>
                <a:srgbClr val="444444"/>
              </a:solidFill>
              <a:effectLst/>
              <a:latin typeface="+mn-lt"/>
              <a:cs typeface="Calibri"/>
            </a:endParaRPr>
          </a:p>
          <a:p>
            <a:pPr algn="l" rtl="0"/>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E5E2B-1940-4C12-B0CF-52993C2CB7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2083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Test coordinators should be prepared to plan, schedule, and oversee the Infrastructure Trial activities, along with their technology coordinator. It’s also expected that test coordinators will ensure that test administrators and technology coordinators are trained, have access to </a:t>
            </a:r>
            <a:r>
              <a:rPr lang="en-US" sz="1200" dirty="0" err="1"/>
              <a:t>PearsonAccess</a:t>
            </a:r>
            <a:r>
              <a:rPr lang="en-US" sz="1200" dirty="0"/>
              <a:t> N</a:t>
            </a:r>
            <a:r>
              <a:rPr lang="en-US" sz="1200" baseline="0" dirty="0"/>
              <a:t>ext</a:t>
            </a:r>
            <a:r>
              <a:rPr lang="en-US" sz="1200" kern="1200" dirty="0">
                <a:solidFill>
                  <a:schemeClr val="tx1"/>
                </a:solidFill>
                <a:effectLst/>
                <a:latin typeface="+mn-lt"/>
                <a:ea typeface="+mn-ea"/>
                <a:cs typeface="+mn-cs"/>
              </a:rPr>
              <a:t>, and know where to find supporting documentation outlined on the Resources slide.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Test administrators will oversee students taking the practice test during the Infrastructure Trial and need to receive training in how to start, manage, and stop testing sessions. They should also be prepared to answer any questions the students have about the computer-based functionality.</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11</a:t>
            </a:fld>
            <a:endParaRPr lang="en-US"/>
          </a:p>
        </p:txBody>
      </p:sp>
    </p:spTree>
    <p:extLst>
      <p:ext uri="{BB962C8B-B14F-4D97-AF65-F5344CB8AC3E}">
        <p14:creationId xmlns:p14="http://schemas.microsoft.com/office/powerpoint/2010/main" val="3451554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ensure a successful Infrastructure Trial, there are several things you can do ahead of time to make sure that it goes smoothly and that it is a sufficient rehearsal for the operational assessment.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will want to involve test administrators from different grade and/or subject area teams.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Identify students who will participate. It is recommended that you select the maximum number of students you expect will be testing at the same time so the trial approximates the maximum anticipated load on your network.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Train all staff involved in the Infrastructure Trial and ensure they’re aware of the testing schedule, locations and devices that will be used.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the trial, consult with the technology coordinator and confirm that all the student testing devices and assistive technology programs, if used, meet the requirements needed to participate in the Infrastructure Trial.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all technology and setup tasks are complete, schools should plan for approximately 60 minutes to administer the Infrastructure Trial per class/group of students. Note that schools may need more or less time depending on the number of students participating.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the Infrastructure Trial, convene your team to resolve any issues you encountered prior to operational testing.</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12</a:t>
            </a:fld>
            <a:endParaRPr lang="en-US"/>
          </a:p>
        </p:txBody>
      </p:sp>
    </p:spTree>
    <p:extLst>
      <p:ext uri="{BB962C8B-B14F-4D97-AF65-F5344CB8AC3E}">
        <p14:creationId xmlns:p14="http://schemas.microsoft.com/office/powerpoint/2010/main" val="3165868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additional considerations prior to conducting an Infrastructure Trial.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will first want to establish a schedule for the students to do the practice tests as well as other activities for the Infrastructure Trial.  This plan will ensure that all participating staff know what to expect leading up to the Infrastructure Trial as well as actual day-of-testing activities. </a:t>
            </a:r>
          </a:p>
          <a:p>
            <a:r>
              <a:rPr lang="en-US" sz="1200" kern="1200" dirty="0">
                <a:solidFill>
                  <a:schemeClr val="tx1"/>
                </a:solidFill>
                <a:effectLst/>
                <a:latin typeface="+mn-lt"/>
                <a:ea typeface="+mn-ea"/>
                <a:cs typeface="+mn-cs"/>
              </a:rPr>
              <a:t> </a:t>
            </a:r>
          </a:p>
          <a:p>
            <a:r>
              <a:rPr lang="en-US" sz="1200" b="0" i="0" dirty="0">
                <a:solidFill>
                  <a:srgbClr val="313537"/>
                </a:solidFill>
                <a:effectLst/>
                <a:latin typeface="+mn-lt"/>
              </a:rPr>
              <a:t>When determining the schedule, you will want to consider the number of testing locations and where the testing locations are in relation to wireless access points.</a:t>
            </a:r>
          </a:p>
          <a:p>
            <a:endParaRPr lang="en-US" sz="1200" b="0" i="0" kern="1200" dirty="0">
              <a:solidFill>
                <a:srgbClr val="313537"/>
              </a:solidFill>
              <a:effectLst/>
              <a:latin typeface="+mn-lt"/>
              <a:ea typeface="+mn-ea"/>
              <a:cs typeface="+mn-cs"/>
            </a:endParaRPr>
          </a:p>
          <a:p>
            <a:r>
              <a:rPr lang="en-US" sz="1200" b="0" i="0" dirty="0">
                <a:solidFill>
                  <a:srgbClr val="313537"/>
                </a:solidFill>
                <a:effectLst/>
                <a:latin typeface="+mn-lt"/>
              </a:rPr>
              <a:t>When determining the schedule, you will also want to consider the number of devices that are available in your testing locations to simulate the maximum anticipated load on the network during operational testing. This will help you determine if you have the requisite bandwidth to support testing. Schools can use the CBT Device Planner (https://www.doe.mass.edu/mcas/testadmin/devicecalculator.xlsx) to help plan device capacity.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13</a:t>
            </a:fld>
            <a:endParaRPr lang="en-US"/>
          </a:p>
        </p:txBody>
      </p:sp>
    </p:spTree>
    <p:extLst>
      <p:ext uri="{BB962C8B-B14F-4D97-AF65-F5344CB8AC3E}">
        <p14:creationId xmlns:p14="http://schemas.microsoft.com/office/powerpoint/2010/main" val="3167329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an overview of the tasks that a test coordinator and test administrator should be prepared to do in </a:t>
            </a:r>
            <a:r>
              <a:rPr lang="en-US" sz="1200" dirty="0" err="1"/>
              <a:t>PearsonAccess</a:t>
            </a:r>
            <a:r>
              <a:rPr lang="en-US" sz="1200" dirty="0"/>
              <a:t> N</a:t>
            </a:r>
            <a:r>
              <a:rPr lang="en-US" sz="1200" baseline="0" dirty="0"/>
              <a:t>ext</a:t>
            </a:r>
            <a:r>
              <a:rPr lang="en-US" sz="1200" kern="1200" dirty="0">
                <a:solidFill>
                  <a:schemeClr val="tx1"/>
                </a:solidFill>
                <a:effectLst/>
                <a:latin typeface="+mn-lt"/>
                <a:ea typeface="+mn-ea"/>
                <a:cs typeface="+mn-cs"/>
              </a:rPr>
              <a:t>. The next few slides will discuss how to perform these tasks.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Both roles should view the appropriate </a:t>
            </a:r>
            <a:r>
              <a:rPr lang="en-US" sz="1200" dirty="0"/>
              <a:t>training modules at </a:t>
            </a:r>
            <a:r>
              <a:rPr lang="en-US" sz="1200" dirty="0">
                <a:hlinkClick r:id="rId3"/>
              </a:rPr>
              <a:t>mcas.pearsonsupport.com/training/</a:t>
            </a:r>
            <a:endParaRPr lang="en-US" sz="1200"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14</a:t>
            </a:fld>
            <a:endParaRPr lang="en-US"/>
          </a:p>
        </p:txBody>
      </p:sp>
    </p:spTree>
    <p:extLst>
      <p:ext uri="{BB962C8B-B14F-4D97-AF65-F5344CB8AC3E}">
        <p14:creationId xmlns:p14="http://schemas.microsoft.com/office/powerpoint/2010/main" val="52677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Create Sample Student Records and Groups: </a:t>
            </a:r>
            <a:r>
              <a:rPr lang="en-US" sz="1200" kern="1200" dirty="0">
                <a:solidFill>
                  <a:schemeClr val="tx1"/>
                </a:solidFill>
                <a:effectLst/>
                <a:latin typeface="+mn-lt"/>
                <a:ea typeface="+mn-ea"/>
                <a:cs typeface="+mn-cs"/>
              </a:rPr>
              <a:t>For the purpose of the Infrastructure Trial, it is recommended that you generate sample student records for the number of students who will be participating in the trial. Note that the Department does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recommend using live student data for the Infrastructure Trial. DESE can provide sample student data for schools upon request – please email mcas@doe.mass.edu.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create sample student records in </a:t>
            </a:r>
            <a:r>
              <a:rPr lang="en-US" sz="1200" dirty="0"/>
              <a:t>PearsonAccess </a:t>
            </a:r>
            <a:r>
              <a:rPr lang="en-US" sz="1200" baseline="0" dirty="0"/>
              <a:t>Next</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342900" indent="-342900">
              <a:buAutoNum type="arabicPeriod"/>
            </a:pPr>
            <a:r>
              <a:rPr lang="en-US" sz="1200" kern="1200" dirty="0">
                <a:solidFill>
                  <a:schemeClr val="tx1"/>
                </a:solidFill>
                <a:effectLst/>
                <a:latin typeface="+mn-lt"/>
                <a:ea typeface="+mn-ea"/>
                <a:cs typeface="+mn-cs"/>
              </a:rPr>
              <a:t>Go to </a:t>
            </a:r>
            <a:r>
              <a:rPr lang="en-US" sz="1200" i="1" kern="1200" dirty="0">
                <a:solidFill>
                  <a:schemeClr val="tx1"/>
                </a:solidFill>
                <a:effectLst/>
                <a:latin typeface="+mn-lt"/>
                <a:ea typeface="+mn-ea"/>
                <a:cs typeface="+mn-cs"/>
              </a:rPr>
              <a:t>Setup </a:t>
            </a:r>
            <a:r>
              <a:rPr lang="en-US" sz="1200" kern="1200" dirty="0">
                <a:solidFill>
                  <a:schemeClr val="tx1"/>
                </a:solidFill>
                <a:effectLst/>
                <a:latin typeface="+mn-lt"/>
                <a:ea typeface="+mn-ea"/>
                <a:cs typeface="+mn-cs"/>
              </a:rPr>
              <a:t>and select </a:t>
            </a:r>
            <a:r>
              <a:rPr lang="en-US" sz="1200" i="1" kern="1200" dirty="0">
                <a:solidFill>
                  <a:schemeClr val="tx1"/>
                </a:solidFill>
                <a:effectLst/>
                <a:latin typeface="+mn-lt"/>
                <a:ea typeface="+mn-ea"/>
                <a:cs typeface="+mn-cs"/>
              </a:rPr>
              <a:t>Students.</a:t>
            </a:r>
            <a:r>
              <a:rPr lang="en-US" sz="1200" kern="1200" dirty="0">
                <a:solidFill>
                  <a:schemeClr val="tx1"/>
                </a:solidFill>
                <a:effectLst/>
                <a:latin typeface="+mn-lt"/>
                <a:ea typeface="+mn-ea"/>
                <a:cs typeface="+mn-cs"/>
              </a:rPr>
              <a:t> </a:t>
            </a:r>
          </a:p>
          <a:p>
            <a:pPr marL="342900" indent="-342900">
              <a:buAutoNum type="arabicPeriod"/>
            </a:pPr>
            <a:endParaRPr lang="en-US" sz="1200" kern="1200" dirty="0">
              <a:solidFill>
                <a:schemeClr val="tx1"/>
              </a:solidFill>
              <a:effectLst/>
              <a:latin typeface="+mn-lt"/>
              <a:ea typeface="+mn-ea"/>
              <a:cs typeface="+mn-cs"/>
            </a:endParaRPr>
          </a:p>
          <a:p>
            <a:pPr marL="342900" indent="-342900">
              <a:buAutoNum type="arabicPeriod"/>
            </a:pPr>
            <a:r>
              <a:rPr lang="en-US" sz="1200" kern="1200" dirty="0">
                <a:solidFill>
                  <a:schemeClr val="tx1"/>
                </a:solidFill>
                <a:effectLst/>
                <a:latin typeface="+mn-lt"/>
                <a:ea typeface="+mn-ea"/>
                <a:cs typeface="+mn-cs"/>
              </a:rPr>
              <a:t>Then go to </a:t>
            </a:r>
            <a:r>
              <a:rPr lang="en-US" sz="1200" i="1" kern="1200" dirty="0">
                <a:solidFill>
                  <a:schemeClr val="tx1"/>
                </a:solidFill>
                <a:effectLst/>
                <a:latin typeface="+mn-lt"/>
                <a:ea typeface="+mn-ea"/>
                <a:cs typeface="+mn-cs"/>
              </a:rPr>
              <a:t>Select Tasks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Generate Sample Students, </a:t>
            </a:r>
            <a:r>
              <a:rPr lang="en-US" sz="1200" kern="1200" dirty="0">
                <a:solidFill>
                  <a:schemeClr val="tx1"/>
                </a:solidFill>
                <a:effectLst/>
                <a:latin typeface="+mn-lt"/>
                <a:ea typeface="+mn-ea"/>
                <a:cs typeface="+mn-cs"/>
              </a:rPr>
              <a:t>then click </a:t>
            </a:r>
            <a:r>
              <a:rPr lang="en-US" sz="1200" i="1" kern="1200" dirty="0">
                <a:solidFill>
                  <a:schemeClr val="tx1"/>
                </a:solidFill>
                <a:effectLst/>
                <a:latin typeface="+mn-lt"/>
                <a:ea typeface="+mn-ea"/>
                <a:cs typeface="+mn-cs"/>
              </a:rPr>
              <a:t>Start.</a:t>
            </a:r>
            <a:r>
              <a:rPr lang="en-US" sz="1200" dirty="0"/>
              <a:t> </a:t>
            </a:r>
          </a:p>
          <a:p>
            <a:pPr marL="342900" indent="-342900">
              <a:buAutoNum type="arabicPeriod"/>
            </a:pPr>
            <a:endParaRPr lang="en-US" sz="1200" kern="1200" dirty="0">
              <a:solidFill>
                <a:schemeClr val="tx1"/>
              </a:solidFill>
              <a:effectLst/>
              <a:latin typeface="+mn-lt"/>
              <a:ea typeface="+mn-ea"/>
              <a:cs typeface="+mn-cs"/>
            </a:endParaRPr>
          </a:p>
          <a:p>
            <a:pPr marL="342900" indent="-342900">
              <a:buAutoNum type="arabicPeriod"/>
            </a:pPr>
            <a:r>
              <a:rPr lang="en-US" sz="1200" kern="1200" dirty="0">
                <a:solidFill>
                  <a:schemeClr val="tx1"/>
                </a:solidFill>
                <a:effectLst/>
                <a:latin typeface="+mn-lt"/>
                <a:ea typeface="+mn-ea"/>
                <a:cs typeface="+mn-cs"/>
              </a:rPr>
              <a:t>On the “Generate Sample Students” page, select the </a:t>
            </a:r>
            <a:r>
              <a:rPr lang="en-US" sz="1200" i="1" kern="1200" dirty="0">
                <a:solidFill>
                  <a:schemeClr val="tx1"/>
                </a:solidFill>
                <a:effectLst/>
                <a:latin typeface="+mn-lt"/>
                <a:ea typeface="+mn-ea"/>
                <a:cs typeface="+mn-cs"/>
              </a:rPr>
              <a:t>Organization</a:t>
            </a:r>
            <a:r>
              <a:rPr lang="en-US" sz="1200" kern="1200" dirty="0">
                <a:solidFill>
                  <a:schemeClr val="tx1"/>
                </a:solidFill>
                <a:effectLst/>
                <a:latin typeface="+mn-lt"/>
                <a:ea typeface="+mn-ea"/>
                <a:cs typeface="+mn-cs"/>
              </a:rPr>
              <a:t>, and then click </a:t>
            </a:r>
            <a:r>
              <a:rPr lang="en-US" sz="1200" i="1" kern="1200" dirty="0">
                <a:solidFill>
                  <a:schemeClr val="tx1"/>
                </a:solidFill>
                <a:effectLst/>
                <a:latin typeface="+mn-lt"/>
                <a:ea typeface="+mn-ea"/>
                <a:cs typeface="+mn-cs"/>
              </a:rPr>
              <a:t>Create a New Group</a:t>
            </a:r>
            <a:r>
              <a:rPr lang="en-US" sz="1200" kern="1200" dirty="0">
                <a:solidFill>
                  <a:schemeClr val="tx1"/>
                </a:solidFill>
                <a:effectLst/>
                <a:latin typeface="+mn-lt"/>
                <a:ea typeface="+mn-ea"/>
                <a:cs typeface="+mn-cs"/>
              </a:rPr>
              <a:t> and fill out the </a:t>
            </a:r>
            <a:r>
              <a:rPr lang="en-US" sz="1200" i="1" kern="1200" dirty="0">
                <a:solidFill>
                  <a:schemeClr val="tx1"/>
                </a:solidFill>
                <a:effectLst/>
                <a:latin typeface="+mn-lt"/>
                <a:ea typeface="+mn-ea"/>
                <a:cs typeface="+mn-cs"/>
              </a:rPr>
              <a:t>New Group Name</a:t>
            </a:r>
            <a:r>
              <a:rPr lang="en-US" sz="1200" kern="1200" dirty="0">
                <a:solidFill>
                  <a:schemeClr val="tx1"/>
                </a:solidFill>
                <a:effectLst/>
                <a:latin typeface="+mn-lt"/>
                <a:ea typeface="+mn-ea"/>
                <a:cs typeface="+mn-cs"/>
              </a:rPr>
              <a:t>. A </a:t>
            </a:r>
            <a:r>
              <a:rPr lang="en-US" sz="1200" i="1" kern="1200" dirty="0">
                <a:solidFill>
                  <a:schemeClr val="tx1"/>
                </a:solidFill>
                <a:effectLst/>
                <a:latin typeface="+mn-lt"/>
                <a:ea typeface="+mn-ea"/>
                <a:cs typeface="+mn-cs"/>
              </a:rPr>
              <a:t>Group</a:t>
            </a:r>
            <a:r>
              <a:rPr lang="en-US" sz="1200" kern="1200" dirty="0">
                <a:solidFill>
                  <a:schemeClr val="tx1"/>
                </a:solidFill>
                <a:effectLst/>
                <a:latin typeface="+mn-lt"/>
                <a:ea typeface="+mn-ea"/>
                <a:cs typeface="+mn-cs"/>
              </a:rPr>
              <a:t> is simply a grouping of sample students that can easily be pulled into a Session. Create a descriptive group name (e.g., “Grade3ELA") that will be easy to identify when you create Sessions in PAN.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Fill out the remainder of the fields on the “Generate Sample Students” page with the following considerations: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sample student records in the grades and subject areas to be tested.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at least as many students who will be concurrently testing on any given day, in order to approximate the maximum load on the network.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Set the </a:t>
            </a:r>
            <a:r>
              <a:rPr lang="en-US" sz="1200" i="1" kern="1200" dirty="0">
                <a:solidFill>
                  <a:schemeClr val="tx1"/>
                </a:solidFill>
                <a:effectLst/>
                <a:latin typeface="+mn-lt"/>
                <a:ea typeface="+mn-ea"/>
                <a:cs typeface="+mn-cs"/>
              </a:rPr>
              <a:t>Test Format</a:t>
            </a:r>
            <a:r>
              <a:rPr lang="en-US" sz="1200" kern="1200" dirty="0">
                <a:solidFill>
                  <a:schemeClr val="tx1"/>
                </a:solidFill>
                <a:effectLst/>
                <a:latin typeface="+mn-lt"/>
                <a:ea typeface="+mn-ea"/>
                <a:cs typeface="+mn-cs"/>
              </a:rPr>
              <a:t> to </a:t>
            </a:r>
            <a:r>
              <a:rPr lang="en-US" sz="1200" i="1" kern="1200" dirty="0">
                <a:solidFill>
                  <a:schemeClr val="tx1"/>
                </a:solidFill>
                <a:effectLst/>
                <a:latin typeface="+mn-lt"/>
                <a:ea typeface="+mn-ea"/>
                <a:cs typeface="+mn-cs"/>
              </a:rPr>
              <a:t>Online.</a:t>
            </a:r>
          </a:p>
          <a:p>
            <a:pPr marL="171450" lvl="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When finished, click</a:t>
            </a:r>
            <a:r>
              <a:rPr lang="en-US" sz="1200" i="1" kern="1200" dirty="0">
                <a:solidFill>
                  <a:schemeClr val="tx1"/>
                </a:solidFill>
                <a:effectLst/>
                <a:latin typeface="+mn-lt"/>
                <a:ea typeface="+mn-ea"/>
                <a:cs typeface="+mn-cs"/>
              </a:rPr>
              <a:t> Generate</a:t>
            </a:r>
            <a:r>
              <a:rPr lang="en-US" sz="1200" kern="1200" dirty="0">
                <a:solidFill>
                  <a:schemeClr val="tx1"/>
                </a:solidFill>
                <a:effectLst/>
                <a:latin typeface="+mn-lt"/>
                <a:ea typeface="+mn-ea"/>
                <a:cs typeface="+mn-cs"/>
              </a:rPr>
              <a:t>, and then click </a:t>
            </a:r>
            <a:r>
              <a:rPr lang="en-US" sz="1200" i="1" kern="1200" dirty="0">
                <a:solidFill>
                  <a:schemeClr val="tx1"/>
                </a:solidFill>
                <a:effectLst/>
                <a:latin typeface="+mn-lt"/>
                <a:ea typeface="+mn-ea"/>
                <a:cs typeface="+mn-cs"/>
              </a:rPr>
              <a:t>Exit Tasks</a:t>
            </a:r>
            <a:r>
              <a:rPr lang="en-US"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15</a:t>
            </a:fld>
            <a:endParaRPr lang="en-US"/>
          </a:p>
        </p:txBody>
      </p:sp>
    </p:spTree>
    <p:extLst>
      <p:ext uri="{BB962C8B-B14F-4D97-AF65-F5344CB8AC3E}">
        <p14:creationId xmlns:p14="http://schemas.microsoft.com/office/powerpoint/2010/main" val="29671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Create Sessions via User Interface: </a:t>
            </a:r>
            <a:r>
              <a:rPr lang="en-US" sz="1200" kern="1200" dirty="0">
                <a:solidFill>
                  <a:schemeClr val="tx1"/>
                </a:solidFill>
                <a:effectLst/>
                <a:latin typeface="+mn-lt"/>
                <a:ea typeface="+mn-ea"/>
                <a:cs typeface="+mn-cs"/>
              </a:rPr>
              <a:t>Once the sample students and groups are created, it’s time to </a:t>
            </a:r>
            <a:r>
              <a:rPr lang="en-US" sz="1200" strike="noStrike" kern="1200" dirty="0">
                <a:solidFill>
                  <a:schemeClr val="tx1"/>
                </a:solidFill>
                <a:effectLst/>
                <a:latin typeface="+mn-lt"/>
                <a:ea typeface="+mn-ea"/>
                <a:cs typeface="+mn-cs"/>
              </a:rPr>
              <a:t>pull </a:t>
            </a:r>
            <a:r>
              <a:rPr lang="en-US" sz="1200" kern="1200" dirty="0">
                <a:solidFill>
                  <a:schemeClr val="tx1"/>
                </a:solidFill>
                <a:effectLst/>
                <a:latin typeface="+mn-lt"/>
                <a:ea typeface="+mn-ea"/>
                <a:cs typeface="+mn-cs"/>
              </a:rPr>
              <a:t>those groups into Sessions. </a:t>
            </a:r>
          </a:p>
          <a:p>
            <a:endParaRPr lang="en-US" sz="1200" kern="1200" dirty="0">
              <a:solidFill>
                <a:schemeClr val="tx1"/>
              </a:solidFill>
              <a:effectLst/>
              <a:latin typeface="+mn-lt"/>
              <a:ea typeface="+mn-ea"/>
              <a:cs typeface="+mn-cs"/>
            </a:endParaRPr>
          </a:p>
          <a:p>
            <a:pPr marL="342900" indent="-342900">
              <a:buAutoNum type="arabicPeriod"/>
            </a:pPr>
            <a:r>
              <a:rPr lang="en-US" sz="1200" kern="1200" dirty="0">
                <a:solidFill>
                  <a:schemeClr val="tx1"/>
                </a:solidFill>
                <a:effectLst/>
                <a:latin typeface="+mn-lt"/>
                <a:ea typeface="+mn-ea"/>
                <a:cs typeface="+mn-cs"/>
              </a:rPr>
              <a:t>Go to </a:t>
            </a:r>
            <a:r>
              <a:rPr lang="en-US" sz="1200" i="1" kern="1200" dirty="0">
                <a:solidFill>
                  <a:schemeClr val="tx1"/>
                </a:solidFill>
                <a:effectLst/>
                <a:latin typeface="+mn-lt"/>
                <a:ea typeface="+mn-ea"/>
                <a:cs typeface="+mn-cs"/>
              </a:rPr>
              <a:t>Testing</a:t>
            </a:r>
            <a:r>
              <a:rPr lang="en-US" sz="1200" kern="1200" dirty="0">
                <a:solidFill>
                  <a:schemeClr val="tx1"/>
                </a:solidFill>
                <a:effectLst/>
                <a:latin typeface="+mn-lt"/>
                <a:ea typeface="+mn-ea"/>
                <a:cs typeface="+mn-cs"/>
              </a:rPr>
              <a:t>, and then </a:t>
            </a:r>
            <a:r>
              <a:rPr lang="en-US" sz="1200" i="1" kern="1200" dirty="0">
                <a:solidFill>
                  <a:schemeClr val="tx1"/>
                </a:solidFill>
                <a:effectLst/>
                <a:latin typeface="+mn-lt"/>
                <a:ea typeface="+mn-ea"/>
                <a:cs typeface="+mn-cs"/>
              </a:rPr>
              <a:t>Sessions. </a:t>
            </a:r>
          </a:p>
          <a:p>
            <a:pPr marL="342900" indent="-342900">
              <a:buAutoNum type="arabicPeriod"/>
            </a:pPr>
            <a:r>
              <a:rPr lang="en-US" sz="1200" kern="1200" dirty="0">
                <a:solidFill>
                  <a:schemeClr val="tx1"/>
                </a:solidFill>
                <a:effectLst/>
                <a:latin typeface="+mn-lt"/>
                <a:ea typeface="+mn-ea"/>
                <a:cs typeface="+mn-cs"/>
              </a:rPr>
              <a:t>Click </a:t>
            </a:r>
            <a:r>
              <a:rPr lang="en-US" sz="1200" i="1" kern="1200" dirty="0">
                <a:solidFill>
                  <a:schemeClr val="tx1"/>
                </a:solidFill>
                <a:effectLst/>
                <a:latin typeface="+mn-lt"/>
                <a:ea typeface="+mn-ea"/>
                <a:cs typeface="+mn-cs"/>
              </a:rPr>
              <a:t>Select Tasks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Create/Edit Sessions, </a:t>
            </a:r>
            <a:r>
              <a:rPr lang="en-US" sz="1200" kern="1200" dirty="0">
                <a:solidFill>
                  <a:schemeClr val="tx1"/>
                </a:solidFill>
                <a:effectLst/>
                <a:latin typeface="+mn-lt"/>
                <a:ea typeface="+mn-ea"/>
                <a:cs typeface="+mn-cs"/>
              </a:rPr>
              <a:t>and then click </a:t>
            </a:r>
            <a:r>
              <a:rPr lang="en-US" sz="1200" i="1" kern="1200" dirty="0">
                <a:solidFill>
                  <a:schemeClr val="tx1"/>
                </a:solidFill>
                <a:effectLst/>
                <a:latin typeface="+mn-lt"/>
                <a:ea typeface="+mn-ea"/>
                <a:cs typeface="+mn-cs"/>
              </a:rPr>
              <a:t>Start.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16</a:t>
            </a:fld>
            <a:endParaRPr lang="en-US"/>
          </a:p>
        </p:txBody>
      </p:sp>
    </p:spTree>
    <p:extLst>
      <p:ext uri="{BB962C8B-B14F-4D97-AF65-F5344CB8AC3E}">
        <p14:creationId xmlns:p14="http://schemas.microsoft.com/office/powerpoint/2010/main" val="2527638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Fill out all the required fields at the top of the screen. Note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a good idea to choose a naming convention for the Sessions in PAN that's easy for your test administrators to find and manage. You could use the administrator name, room number of the testing location, grade, subject, or any combination of these. A Session can only be populated with students who are assigned the same test code (i.e., taking the same grade and subject area test).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Form Group Type will default to Standard, unless the Proctor Read Aloud box is checked, in which case you must select the Human Read Aloud or Human Signer Form Group Type.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your technology coordinator has set up </a:t>
            </a: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you must choose your precaching computer here. You may do this step later if needed and if not yet configured.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get to the bottom of the screen where it says </a:t>
            </a:r>
            <a:r>
              <a:rPr lang="en-US" sz="1200" i="1" kern="1200" dirty="0">
                <a:solidFill>
                  <a:schemeClr val="tx1"/>
                </a:solidFill>
                <a:effectLst/>
                <a:latin typeface="+mn-lt"/>
                <a:ea typeface="+mn-ea"/>
                <a:cs typeface="+mn-cs"/>
              </a:rPr>
              <a:t>Add students to session</a:t>
            </a:r>
            <a:r>
              <a:rPr lang="en-US" sz="1200" kern="1200" dirty="0">
                <a:solidFill>
                  <a:schemeClr val="tx1"/>
                </a:solidFill>
                <a:effectLst/>
                <a:latin typeface="+mn-lt"/>
                <a:ea typeface="+mn-ea"/>
                <a:cs typeface="+mn-cs"/>
              </a:rPr>
              <a:t>, change the drop-down to </a:t>
            </a:r>
            <a:r>
              <a:rPr lang="en-US" sz="1200" i="1" kern="1200" dirty="0">
                <a:solidFill>
                  <a:schemeClr val="tx1"/>
                </a:solidFill>
                <a:effectLst/>
                <a:latin typeface="+mn-lt"/>
                <a:ea typeface="+mn-ea"/>
                <a:cs typeface="+mn-cs"/>
              </a:rPr>
              <a:t>Find by Group</a:t>
            </a:r>
            <a:r>
              <a:rPr lang="en-US" sz="1200" kern="1200" dirty="0">
                <a:solidFill>
                  <a:schemeClr val="tx1"/>
                </a:solidFill>
                <a:effectLst/>
                <a:latin typeface="+mn-lt"/>
                <a:ea typeface="+mn-ea"/>
                <a:cs typeface="+mn-cs"/>
              </a:rPr>
              <a:t>. When you click in the text box, the groups of students that are assigned to the same test as your Sessions will appear. You may add one or all groups that populate to this Session. Click </a:t>
            </a:r>
            <a:r>
              <a:rPr lang="en-US" sz="1200" i="1" kern="1200" dirty="0">
                <a:solidFill>
                  <a:schemeClr val="tx1"/>
                </a:solidFill>
                <a:effectLst/>
                <a:latin typeface="+mn-lt"/>
                <a:ea typeface="+mn-ea"/>
                <a:cs typeface="+mn-cs"/>
              </a:rPr>
              <a:t>Create.</a:t>
            </a:r>
            <a:r>
              <a:rPr lang="en-US" sz="1200" kern="1200" dirty="0">
                <a:solidFill>
                  <a:schemeClr val="tx1"/>
                </a:solidFill>
                <a:effectLst/>
                <a:latin typeface="+mn-lt"/>
                <a:ea typeface="+mn-ea"/>
                <a:cs typeface="+mn-cs"/>
              </a:rPr>
              <a:t> Then, click </a:t>
            </a:r>
            <a:r>
              <a:rPr lang="en-US" sz="1200" i="1" kern="1200" dirty="0">
                <a:solidFill>
                  <a:schemeClr val="tx1"/>
                </a:solidFill>
                <a:effectLst/>
                <a:latin typeface="+mn-lt"/>
                <a:ea typeface="+mn-ea"/>
                <a:cs typeface="+mn-cs"/>
              </a:rPr>
              <a:t>Exit Tasks.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17</a:t>
            </a:fld>
            <a:endParaRPr lang="en-US"/>
          </a:p>
        </p:txBody>
      </p:sp>
    </p:spTree>
    <p:extLst>
      <p:ext uri="{BB962C8B-B14F-4D97-AF65-F5344CB8AC3E}">
        <p14:creationId xmlns:p14="http://schemas.microsoft.com/office/powerpoint/2010/main" val="2094801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kern="1200" dirty="0">
                <a:solidFill>
                  <a:schemeClr val="tx1"/>
                </a:solidFill>
                <a:effectLst/>
                <a:latin typeface="+mn-lt"/>
                <a:ea typeface="+mn-ea"/>
                <a:cs typeface="+mn-cs"/>
              </a:rPr>
              <a:t>Edit Student Records: </a:t>
            </a:r>
            <a:r>
              <a:rPr lang="en-US" sz="1200" b="0" kern="1200" dirty="0">
                <a:solidFill>
                  <a:schemeClr val="tx1"/>
                </a:solidFill>
                <a:effectLst/>
                <a:latin typeface="+mn-lt"/>
                <a:ea typeface="+mn-ea"/>
                <a:cs typeface="+mn-cs"/>
              </a:rPr>
              <a:t>For the Infrastructure Trial, you may need to edit student records to add or remove accommodations for a student.</a:t>
            </a:r>
          </a:p>
          <a:p>
            <a:pPr algn="l"/>
            <a:endParaRPr lang="en-US" sz="1200" b="0" kern="1200" dirty="0">
              <a:solidFill>
                <a:schemeClr val="tx1"/>
              </a:solidFill>
              <a:effectLst/>
              <a:latin typeface="+mn-lt"/>
              <a:ea typeface="+mn-ea"/>
              <a:cs typeface="+mn-cs"/>
            </a:endParaRPr>
          </a:p>
          <a:p>
            <a:pPr algn="l"/>
            <a:r>
              <a:rPr lang="en-US" sz="1200" b="0" kern="1200" dirty="0">
                <a:solidFill>
                  <a:schemeClr val="tx1"/>
                </a:solidFill>
                <a:effectLst/>
                <a:latin typeface="+mn-lt"/>
                <a:ea typeface="+mn-ea"/>
                <a:cs typeface="+mn-cs"/>
              </a:rPr>
              <a:t>Follow these steps to edit students within the PAN user interface: </a:t>
            </a:r>
            <a:endParaRPr lang="en-US" sz="1200" b="0" i="0" dirty="0">
              <a:solidFill>
                <a:srgbClr val="000000"/>
              </a:solidFill>
              <a:effectLst/>
              <a:latin typeface="+mn-lt"/>
            </a:endParaRPr>
          </a:p>
          <a:p>
            <a:pPr marL="514350" indent="-514350" algn="l">
              <a:buAutoNum type="arabicPeriod"/>
            </a:pPr>
            <a:r>
              <a:rPr lang="en-US" sz="1200" b="0" i="0" dirty="0">
                <a:solidFill>
                  <a:srgbClr val="000000"/>
                </a:solidFill>
                <a:effectLst/>
                <a:latin typeface="+mn-lt"/>
              </a:rPr>
              <a:t>From</a:t>
            </a:r>
            <a:r>
              <a:rPr lang="en-US" sz="1200" b="0" i="1" dirty="0">
                <a:solidFill>
                  <a:srgbClr val="000000"/>
                </a:solidFill>
                <a:effectLst/>
                <a:latin typeface="+mn-lt"/>
              </a:rPr>
              <a:t> Setup</a:t>
            </a:r>
            <a:r>
              <a:rPr lang="en-US" sz="1200" b="0" i="0" dirty="0">
                <a:solidFill>
                  <a:srgbClr val="000000"/>
                </a:solidFill>
                <a:effectLst/>
                <a:latin typeface="+mn-lt"/>
              </a:rPr>
              <a:t>, select </a:t>
            </a:r>
            <a:r>
              <a:rPr lang="en-US" sz="1200" b="0" i="1" dirty="0">
                <a:solidFill>
                  <a:srgbClr val="000000"/>
                </a:solidFill>
                <a:effectLst/>
                <a:latin typeface="+mn-lt"/>
              </a:rPr>
              <a:t>Students</a:t>
            </a:r>
            <a:r>
              <a:rPr lang="en-US" sz="1200" b="1" i="0" dirty="0">
                <a:solidFill>
                  <a:srgbClr val="000000"/>
                </a:solidFill>
                <a:effectLst/>
                <a:latin typeface="+mn-lt"/>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1200" b="0" i="0" dirty="0">
                <a:solidFill>
                  <a:srgbClr val="000000"/>
                </a:solidFill>
                <a:effectLst/>
                <a:latin typeface="+mn-lt"/>
              </a:rPr>
              <a:t>Select the student whose test will be assigned an accommodation and select </a:t>
            </a:r>
            <a:r>
              <a:rPr lang="en-US" sz="1200" b="0" i="1" dirty="0">
                <a:solidFill>
                  <a:srgbClr val="000000"/>
                </a:solidFill>
                <a:effectLst/>
                <a:latin typeface="+mn-lt"/>
              </a:rPr>
              <a:t>Manage Student Tests </a:t>
            </a:r>
            <a:r>
              <a:rPr lang="en-US" sz="1200" b="0" i="0" dirty="0">
                <a:solidFill>
                  <a:srgbClr val="000000"/>
                </a:solidFill>
                <a:effectLst/>
                <a:latin typeface="+mn-lt"/>
              </a:rPr>
              <a:t>from the “Select Tasks” drop-down menu. Then click </a:t>
            </a:r>
            <a:r>
              <a:rPr lang="en-US" sz="1200" b="0" i="1" dirty="0">
                <a:solidFill>
                  <a:srgbClr val="000000"/>
                </a:solidFill>
                <a:effectLst/>
                <a:latin typeface="+mn-lt"/>
              </a:rPr>
              <a:t>Start</a:t>
            </a:r>
            <a:r>
              <a:rPr lang="en-US" sz="1200" b="0" i="0" dirty="0">
                <a:solidFill>
                  <a:srgbClr val="000000"/>
                </a:solidFill>
                <a:effectLst/>
                <a:latin typeface="+mn-lt"/>
              </a:rPr>
              <a:t>. </a:t>
            </a:r>
          </a:p>
          <a:p>
            <a:pPr marL="0" indent="0" algn="l">
              <a:buNone/>
            </a:pPr>
            <a:endParaRPr lang="en-US" sz="1200" b="1" i="0" dirty="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18</a:t>
            </a:fld>
            <a:endParaRPr lang="en-US"/>
          </a:p>
        </p:txBody>
      </p:sp>
    </p:spTree>
    <p:extLst>
      <p:ext uri="{BB962C8B-B14F-4D97-AF65-F5344CB8AC3E}">
        <p14:creationId xmlns:p14="http://schemas.microsoft.com/office/powerpoint/2010/main" val="2513914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0" i="0" dirty="0">
                <a:solidFill>
                  <a:srgbClr val="000000"/>
                </a:solidFill>
                <a:effectLst/>
                <a:latin typeface="+mn-lt"/>
              </a:rPr>
              <a:t>3. Select the subject area test on the left-hand side of the screen, and select the appropriate accessibility features and/or accommodations. </a:t>
            </a:r>
          </a:p>
          <a:p>
            <a:pPr algn="l"/>
            <a:endParaRPr lang="en-US" sz="3200" b="1" i="0" dirty="0">
              <a:solidFill>
                <a:srgbClr val="000000"/>
              </a:solidFill>
              <a:effectLst/>
              <a:latin typeface="roboto-medium"/>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19</a:t>
            </a:fld>
            <a:endParaRPr lang="en-US"/>
          </a:p>
        </p:txBody>
      </p:sp>
    </p:spTree>
    <p:extLst>
      <p:ext uri="{BB962C8B-B14F-4D97-AF65-F5344CB8AC3E}">
        <p14:creationId xmlns:p14="http://schemas.microsoft.com/office/powerpoint/2010/main" val="223850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6E5E2B-1940-4C12-B0CF-52993C2CB7F2}" type="slidenum">
              <a:rPr lang="en-US" smtClean="0"/>
              <a:pPr/>
              <a:t>2</a:t>
            </a:fld>
            <a:endParaRPr lang="en-US"/>
          </a:p>
        </p:txBody>
      </p:sp>
    </p:spTree>
    <p:extLst>
      <p:ext uri="{BB962C8B-B14F-4D97-AF65-F5344CB8AC3E}">
        <p14:creationId xmlns:p14="http://schemas.microsoft.com/office/powerpoint/2010/main" val="1570534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0" i="0" dirty="0">
                <a:solidFill>
                  <a:srgbClr val="000000"/>
                </a:solidFill>
                <a:effectLst/>
                <a:latin typeface="+mn-lt"/>
              </a:rPr>
              <a:t>4. Recommended: Revise the sample student name so that the accommodated test is easier to find. Select the </a:t>
            </a:r>
            <a:r>
              <a:rPr lang="en-US" sz="1200" b="0" i="1" dirty="0">
                <a:solidFill>
                  <a:srgbClr val="000000"/>
                </a:solidFill>
                <a:effectLst/>
                <a:latin typeface="+mn-lt"/>
              </a:rPr>
              <a:t>Add Task </a:t>
            </a:r>
            <a:r>
              <a:rPr lang="en-US" sz="1200" b="0" i="0" dirty="0">
                <a:solidFill>
                  <a:srgbClr val="000000"/>
                </a:solidFill>
                <a:effectLst/>
                <a:latin typeface="+mn-lt"/>
              </a:rPr>
              <a:t>button on the top black bar, and then select </a:t>
            </a:r>
            <a:r>
              <a:rPr lang="en-US" sz="1200" b="0" i="1" dirty="0">
                <a:solidFill>
                  <a:srgbClr val="000000"/>
                </a:solidFill>
                <a:effectLst/>
                <a:latin typeface="+mn-lt"/>
              </a:rPr>
              <a:t>Create/Edit Student </a:t>
            </a:r>
            <a:r>
              <a:rPr lang="en-US" sz="1200" b="0" i="0" dirty="0">
                <a:solidFill>
                  <a:srgbClr val="000000"/>
                </a:solidFill>
                <a:effectLst/>
                <a:latin typeface="+mn-lt"/>
              </a:rPr>
              <a:t>and select the student record on the left to update the name. After updating the name, click </a:t>
            </a:r>
            <a:r>
              <a:rPr lang="en-US" sz="1200" b="0" i="1" dirty="0">
                <a:solidFill>
                  <a:srgbClr val="000000"/>
                </a:solidFill>
                <a:effectLst/>
                <a:latin typeface="+mn-lt"/>
              </a:rPr>
              <a:t>Save</a:t>
            </a:r>
            <a:r>
              <a:rPr lang="en-US" sz="1200" b="0" i="0" dirty="0">
                <a:solidFill>
                  <a:srgbClr val="000000"/>
                </a:solidFill>
                <a:effectLst/>
                <a:latin typeface="+mn-lt"/>
              </a:rPr>
              <a:t>.</a:t>
            </a:r>
            <a:endParaRPr lang="en-US" sz="1200" b="1" i="0" dirty="0">
              <a:solidFill>
                <a:srgbClr val="000000"/>
              </a:solidFill>
              <a:effectLst/>
              <a:latin typeface="+mn-lt"/>
            </a:endParaRPr>
          </a:p>
          <a:p>
            <a:pPr algn="l"/>
            <a:endParaRPr lang="en-US" sz="3200" b="1" i="0" dirty="0">
              <a:solidFill>
                <a:srgbClr val="000000"/>
              </a:solidFill>
              <a:effectLst/>
              <a:latin typeface="roboto-medium"/>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20</a:t>
            </a:fld>
            <a:endParaRPr lang="en-US"/>
          </a:p>
        </p:txBody>
      </p:sp>
    </p:spTree>
    <p:extLst>
      <p:ext uri="{BB962C8B-B14F-4D97-AF65-F5344CB8AC3E}">
        <p14:creationId xmlns:p14="http://schemas.microsoft.com/office/powerpoint/2010/main" val="1061130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6E5E2B-1940-4C12-B0CF-52993C2CB7F2}" type="slidenum">
              <a:rPr lang="en-US" smtClean="0"/>
              <a:pPr/>
              <a:t>21</a:t>
            </a:fld>
            <a:endParaRPr lang="en-US"/>
          </a:p>
        </p:txBody>
      </p:sp>
    </p:spTree>
    <p:extLst>
      <p:ext uri="{BB962C8B-B14F-4D97-AF65-F5344CB8AC3E}">
        <p14:creationId xmlns:p14="http://schemas.microsoft.com/office/powerpoint/2010/main" val="2255417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Print Student Testing Tickets: </a:t>
            </a:r>
            <a:r>
              <a:rPr lang="en-US" sz="1200" kern="1200" dirty="0">
                <a:solidFill>
                  <a:schemeClr val="tx1"/>
                </a:solidFill>
                <a:effectLst/>
                <a:latin typeface="+mn-lt"/>
                <a:ea typeface="+mn-ea"/>
                <a:cs typeface="+mn-cs"/>
              </a:rPr>
              <a:t>Testing tickets are needed for students to log in to TestNav. </a:t>
            </a:r>
            <a:endParaRPr lang="en-US" sz="1200" dirty="0"/>
          </a:p>
          <a:p>
            <a:endParaRPr lang="en-US" sz="1200" dirty="0"/>
          </a:p>
          <a:p>
            <a:r>
              <a:rPr lang="en-US" sz="1200" dirty="0"/>
              <a:t>1. </a:t>
            </a:r>
            <a:r>
              <a:rPr lang="en-US" sz="1200" kern="1200" dirty="0">
                <a:solidFill>
                  <a:schemeClr val="tx1"/>
                </a:solidFill>
                <a:effectLst/>
                <a:latin typeface="+mn-lt"/>
                <a:ea typeface="+mn-ea"/>
                <a:cs typeface="+mn-cs"/>
              </a:rPr>
              <a:t>Go to </a:t>
            </a:r>
            <a:r>
              <a:rPr lang="en-US" sz="1200" i="1" kern="1200" dirty="0">
                <a:solidFill>
                  <a:schemeClr val="tx1"/>
                </a:solidFill>
                <a:effectLst/>
                <a:latin typeface="+mn-lt"/>
                <a:ea typeface="+mn-ea"/>
                <a:cs typeface="+mn-cs"/>
              </a:rPr>
              <a:t>Testing </a:t>
            </a:r>
            <a:r>
              <a:rPr lang="en-US" sz="1200" kern="1200" dirty="0">
                <a:solidFill>
                  <a:schemeClr val="tx1"/>
                </a:solidFill>
                <a:effectLst/>
                <a:latin typeface="+mn-lt"/>
                <a:ea typeface="+mn-ea"/>
                <a:cs typeface="+mn-cs"/>
              </a:rPr>
              <a:t>then </a:t>
            </a:r>
            <a:r>
              <a:rPr lang="en-US" sz="1200" i="1" kern="1200" dirty="0">
                <a:solidFill>
                  <a:schemeClr val="tx1"/>
                </a:solidFill>
                <a:effectLst/>
                <a:latin typeface="+mn-lt"/>
                <a:ea typeface="+mn-ea"/>
                <a:cs typeface="+mn-cs"/>
              </a:rPr>
              <a:t>Students in Sessions. </a:t>
            </a:r>
            <a:br>
              <a:rPr lang="en-US" sz="1200" i="1" dirty="0">
                <a:cs typeface="+mn-lt"/>
              </a:rPr>
            </a:br>
            <a:r>
              <a:rPr lang="en-US" sz="1200" dirty="0"/>
              <a:t>2. </a:t>
            </a:r>
            <a:r>
              <a:rPr lang="en-US" sz="1200" kern="1200" dirty="0">
                <a:solidFill>
                  <a:schemeClr val="tx1"/>
                </a:solidFill>
                <a:effectLst/>
                <a:latin typeface="+mn-lt"/>
                <a:ea typeface="+mn-ea"/>
                <a:cs typeface="+mn-cs"/>
              </a:rPr>
              <a:t>Click the </a:t>
            </a:r>
            <a:r>
              <a:rPr lang="en-US" sz="1200" i="1" kern="1200" dirty="0">
                <a:solidFill>
                  <a:schemeClr val="tx1"/>
                </a:solidFill>
                <a:effectLst/>
                <a:latin typeface="+mn-lt"/>
                <a:ea typeface="+mn-ea"/>
                <a:cs typeface="+mn-cs"/>
              </a:rPr>
              <a:t>Add a Session</a:t>
            </a:r>
            <a:r>
              <a:rPr lang="en-US" sz="1200" kern="1200" dirty="0">
                <a:solidFill>
                  <a:schemeClr val="tx1"/>
                </a:solidFill>
                <a:effectLst/>
                <a:latin typeface="+mn-lt"/>
                <a:ea typeface="+mn-ea"/>
                <a:cs typeface="+mn-cs"/>
              </a:rPr>
              <a:t> button on the left-hand side of the screen and search for your PAN Session, or use one of the available filters at the top of the dialog box. Click on your PAN Session name on the left-hand side of the screen. </a:t>
            </a:r>
            <a:endParaRPr lang="en-US" sz="1200" dirty="0"/>
          </a:p>
          <a:p>
            <a:r>
              <a:rPr lang="en-US" sz="1200" dirty="0"/>
              <a:t>3. Click</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Resources</a:t>
            </a:r>
            <a:r>
              <a:rPr lang="en-US" sz="1200" kern="1200" dirty="0">
                <a:solidFill>
                  <a:schemeClr val="tx1"/>
                </a:solidFill>
                <a:effectLst/>
                <a:latin typeface="+mn-lt"/>
                <a:ea typeface="+mn-ea"/>
                <a:cs typeface="+mn-cs"/>
              </a:rPr>
              <a:t>. </a:t>
            </a:r>
            <a:endParaRPr lang="en-US" sz="1200" dirty="0"/>
          </a:p>
          <a:p>
            <a:r>
              <a:rPr lang="en-US" sz="1200" dirty="0"/>
              <a:t>4. Under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Student Testing Tickets, </a:t>
            </a:r>
            <a:r>
              <a:rPr lang="en-US" sz="1200" kern="1200" dirty="0">
                <a:solidFill>
                  <a:schemeClr val="tx1"/>
                </a:solidFill>
                <a:effectLst/>
                <a:latin typeface="+mn-lt"/>
                <a:ea typeface="+mn-ea"/>
                <a:cs typeface="+mn-cs"/>
              </a:rPr>
              <a:t>select either </a:t>
            </a:r>
            <a:r>
              <a:rPr lang="en-US" sz="1200" i="1" kern="1200" dirty="0">
                <a:solidFill>
                  <a:schemeClr val="tx1"/>
                </a:solidFill>
                <a:effectLst/>
                <a:latin typeface="+mn-lt"/>
                <a:ea typeface="+mn-ea"/>
                <a:cs typeface="+mn-cs"/>
              </a:rPr>
              <a:t>Print all for this session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Print selected for this session</a:t>
            </a:r>
            <a:r>
              <a:rPr lang="en-US" sz="1200" kern="1200" dirty="0">
                <a:solidFill>
                  <a:schemeClr val="tx1"/>
                </a:solidFill>
                <a:effectLst/>
                <a:latin typeface="+mn-lt"/>
                <a:ea typeface="+mn-ea"/>
                <a:cs typeface="+mn-cs"/>
              </a:rPr>
              <a:t>. There are options to print one per page, four per page, a grid, or a list.</a:t>
            </a:r>
            <a:r>
              <a:rPr lang="en-US" sz="1200" dirty="0"/>
              <a:t> </a:t>
            </a:r>
            <a:r>
              <a:rPr lang="en-US" sz="1200" kern="1200" dirty="0">
                <a:solidFill>
                  <a:schemeClr val="tx1"/>
                </a:solidFill>
                <a:effectLst/>
                <a:latin typeface="+mn-lt"/>
                <a:ea typeface="+mn-ea"/>
                <a:cs typeface="+mn-cs"/>
              </a:rPr>
              <a:t>Students will use the Username and Password on the tickets to log in to TestNav on their devices. You can also find the Proctor Testing Tickets in this menu if your students are in a Human Read-Aloud or Human Signer Session. No responses should be entered into the test using the Proctor Testing Ticket, as they will not be saved. Students must log in using their own student testing ticket. </a:t>
            </a:r>
            <a:endParaRPr lang="en-US" sz="1200" dirty="0">
              <a:cs typeface="Calibri"/>
            </a:endParaRPr>
          </a:p>
          <a:p>
            <a:r>
              <a:rPr lang="en-US" sz="1200" dirty="0"/>
              <a:t>5. Confirm Student Test Forms: </a:t>
            </a:r>
            <a:r>
              <a:rPr lang="en-US" sz="1200" kern="1200" dirty="0">
                <a:solidFill>
                  <a:schemeClr val="tx1"/>
                </a:solidFill>
                <a:effectLst/>
                <a:latin typeface="+mn-lt"/>
                <a:ea typeface="+mn-ea"/>
                <a:cs typeface="+mn-cs"/>
              </a:rPr>
              <a:t>On the “Students in Sessions” screen, you should be able to see any special test forms that are assigned by an indicator next to the students’ name. This will include Text-to-Speech (TTS), Screen Reader (SR), and Assistive Technology (AT). If you do not see the indicators as expected, you can still update the student record in the </a:t>
            </a:r>
            <a:r>
              <a:rPr lang="en-US" sz="1200" i="1" kern="1200" dirty="0">
                <a:solidFill>
                  <a:schemeClr val="tx1"/>
                </a:solidFill>
                <a:effectLst/>
                <a:latin typeface="+mn-lt"/>
                <a:ea typeface="+mn-ea"/>
                <a:cs typeface="+mn-cs"/>
              </a:rPr>
              <a:t>Manage Student Tests</a:t>
            </a:r>
            <a:r>
              <a:rPr lang="en-US" sz="1200" kern="1200" dirty="0">
                <a:solidFill>
                  <a:schemeClr val="tx1"/>
                </a:solidFill>
                <a:effectLst/>
                <a:latin typeface="+mn-lt"/>
                <a:ea typeface="+mn-ea"/>
                <a:cs typeface="+mn-cs"/>
              </a:rPr>
              <a:t> task. An Assistive Technology form is available for grade 3 ELA and a Screen Reader form is available for grade 3 Math and can be used to test the assistive technology or screen reader with the student device running TestNav. Consult the Guidelines for Using Assistive Technology</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more information (https://www.doe.mass.edu/mcas/accessibility/default.html)</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22</a:t>
            </a:fld>
            <a:endParaRPr lang="en-US"/>
          </a:p>
        </p:txBody>
      </p:sp>
    </p:spTree>
    <p:extLst>
      <p:ext uri="{BB962C8B-B14F-4D97-AF65-F5344CB8AC3E}">
        <p14:creationId xmlns:p14="http://schemas.microsoft.com/office/powerpoint/2010/main" val="75449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Session Management: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Prepare: </a:t>
            </a:r>
            <a:r>
              <a:rPr lang="en-US" sz="1200" kern="1200" dirty="0">
                <a:solidFill>
                  <a:schemeClr val="tx1"/>
                </a:solidFill>
                <a:effectLst/>
                <a:latin typeface="+mn-lt"/>
                <a:ea typeface="+mn-ea"/>
                <a:cs typeface="+mn-cs"/>
              </a:rPr>
              <a:t>Before students can log in, the PAN Session must be prepared by a test coordinator or test administrator. Preparing a PAN Session will assign the proper test forms to the students. You can prepare a PAN Session in two ways: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 prepare a single PAN Session: Go to </a:t>
            </a:r>
            <a:r>
              <a:rPr lang="en-US" sz="1200" i="1" kern="1200" dirty="0">
                <a:solidFill>
                  <a:schemeClr val="tx1"/>
                </a:solidFill>
                <a:effectLst/>
                <a:latin typeface="+mn-lt"/>
                <a:ea typeface="+mn-ea"/>
                <a:cs typeface="+mn-cs"/>
              </a:rPr>
              <a:t>Testing </a:t>
            </a:r>
            <a:r>
              <a:rPr lang="en-US" sz="1200" kern="1200" dirty="0">
                <a:solidFill>
                  <a:schemeClr val="tx1"/>
                </a:solidFill>
                <a:effectLst/>
                <a:latin typeface="+mn-lt"/>
                <a:ea typeface="+mn-ea"/>
                <a:cs typeface="+mn-cs"/>
              </a:rPr>
              <a:t>&gt; </a:t>
            </a:r>
            <a:r>
              <a:rPr lang="en-US" sz="1200" i="1" kern="1200" dirty="0">
                <a:solidFill>
                  <a:schemeClr val="tx1"/>
                </a:solidFill>
                <a:effectLst/>
                <a:latin typeface="+mn-lt"/>
                <a:ea typeface="+mn-ea"/>
                <a:cs typeface="+mn-cs"/>
              </a:rPr>
              <a:t>Students in Sessions, </a:t>
            </a:r>
            <a:r>
              <a:rPr lang="en-US" sz="1200" kern="1200" dirty="0">
                <a:solidFill>
                  <a:schemeClr val="tx1"/>
                </a:solidFill>
                <a:effectLst/>
                <a:latin typeface="+mn-lt"/>
                <a:ea typeface="+mn-ea"/>
                <a:cs typeface="+mn-cs"/>
              </a:rPr>
              <a:t>select a Session from the Session List and click </a:t>
            </a:r>
            <a:r>
              <a:rPr lang="en-US" sz="1200" i="1" kern="1200" dirty="0">
                <a:solidFill>
                  <a:schemeClr val="tx1"/>
                </a:solidFill>
                <a:effectLst/>
                <a:latin typeface="+mn-lt"/>
                <a:ea typeface="+mn-ea"/>
                <a:cs typeface="+mn-cs"/>
              </a:rPr>
              <a:t>Prepare Session.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 prepare multiple PAN Sessions: Go to </a:t>
            </a:r>
            <a:r>
              <a:rPr lang="en-US" sz="1200" i="1" kern="1200" dirty="0">
                <a:solidFill>
                  <a:schemeClr val="tx1"/>
                </a:solidFill>
                <a:effectLst/>
                <a:latin typeface="+mn-lt"/>
                <a:ea typeface="+mn-ea"/>
                <a:cs typeface="+mn-cs"/>
              </a:rPr>
              <a:t>Testing &gt; Students in Sessions, </a:t>
            </a:r>
            <a:r>
              <a:rPr lang="en-US" sz="1200" kern="1200" dirty="0">
                <a:solidFill>
                  <a:schemeClr val="tx1"/>
                </a:solidFill>
                <a:effectLst/>
                <a:latin typeface="+mn-lt"/>
                <a:ea typeface="+mn-ea"/>
                <a:cs typeface="+mn-cs"/>
              </a:rPr>
              <a:t>use </a:t>
            </a:r>
            <a:r>
              <a:rPr lang="en-US" sz="1200" i="1" kern="1200" dirty="0">
                <a:solidFill>
                  <a:schemeClr val="tx1"/>
                </a:solidFill>
                <a:effectLst/>
                <a:latin typeface="+mn-lt"/>
                <a:ea typeface="+mn-ea"/>
                <a:cs typeface="+mn-cs"/>
              </a:rPr>
              <a:t>Combined View</a:t>
            </a:r>
            <a:r>
              <a:rPr lang="en-US" sz="1200" kern="1200" dirty="0">
                <a:solidFill>
                  <a:schemeClr val="tx1"/>
                </a:solidFill>
                <a:effectLst/>
                <a:latin typeface="+mn-lt"/>
                <a:ea typeface="+mn-ea"/>
                <a:cs typeface="+mn-cs"/>
              </a:rPr>
              <a:t> to select multiple sessions. Click </a:t>
            </a:r>
            <a:r>
              <a:rPr lang="en-US" sz="1200" i="1" kern="1200" dirty="0">
                <a:solidFill>
                  <a:schemeClr val="tx1"/>
                </a:solidFill>
                <a:effectLst/>
                <a:latin typeface="+mn-lt"/>
                <a:ea typeface="+mn-ea"/>
                <a:cs typeface="+mn-cs"/>
              </a:rPr>
              <a:t>Prepare All Sessions.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After you click </a:t>
            </a:r>
            <a:r>
              <a:rPr lang="en-US" sz="1200" b="0" i="1" kern="1200" dirty="0">
                <a:solidFill>
                  <a:schemeClr val="tx1"/>
                </a:solidFill>
                <a:effectLst/>
                <a:latin typeface="+mn-lt"/>
                <a:ea typeface="+mn-ea"/>
                <a:cs typeface="+mn-cs"/>
              </a:rPr>
              <a:t>Prepare</a:t>
            </a:r>
            <a:r>
              <a:rPr lang="en-US" sz="1200" b="0" kern="1200" dirty="0">
                <a:solidFill>
                  <a:schemeClr val="tx1"/>
                </a:solidFill>
                <a:effectLst/>
                <a:latin typeface="+mn-lt"/>
                <a:ea typeface="+mn-ea"/>
                <a:cs typeface="+mn-cs"/>
              </a:rPr>
              <a:t>, click the blue </a:t>
            </a:r>
            <a:r>
              <a:rPr lang="en-US" sz="1200" b="0" i="1" kern="1200" dirty="0">
                <a:solidFill>
                  <a:schemeClr val="tx1"/>
                </a:solidFill>
                <a:effectLst/>
                <a:latin typeface="+mn-lt"/>
                <a:ea typeface="+mn-ea"/>
                <a:cs typeface="+mn-cs"/>
              </a:rPr>
              <a:t>Refresh</a:t>
            </a:r>
            <a:r>
              <a:rPr lang="en-US" sz="1200" b="0" kern="1200" dirty="0">
                <a:solidFill>
                  <a:schemeClr val="tx1"/>
                </a:solidFill>
                <a:effectLst/>
                <a:latin typeface="+mn-lt"/>
                <a:ea typeface="+mn-ea"/>
                <a:cs typeface="+mn-cs"/>
              </a:rPr>
              <a:t> button until you see the green </a:t>
            </a:r>
            <a:r>
              <a:rPr lang="en-US" sz="1200" b="0" i="1" kern="1200" dirty="0">
                <a:solidFill>
                  <a:schemeClr val="tx1"/>
                </a:solidFill>
                <a:effectLst/>
                <a:latin typeface="+mn-lt"/>
                <a:ea typeface="+mn-ea"/>
                <a:cs typeface="+mn-cs"/>
              </a:rPr>
              <a:t>Start Session </a:t>
            </a:r>
            <a:r>
              <a:rPr lang="en-US" sz="1200" b="0" kern="1200" dirty="0">
                <a:solidFill>
                  <a:schemeClr val="tx1"/>
                </a:solidFill>
                <a:effectLst/>
                <a:latin typeface="+mn-lt"/>
                <a:ea typeface="+mn-ea"/>
                <a:cs typeface="+mn-cs"/>
              </a:rPr>
              <a:t>button, which is shown on the next slide. </a:t>
            </a:r>
          </a:p>
        </p:txBody>
      </p:sp>
      <p:sp>
        <p:nvSpPr>
          <p:cNvPr id="4" name="Slide Number Placeholder 3"/>
          <p:cNvSpPr>
            <a:spLocks noGrp="1"/>
          </p:cNvSpPr>
          <p:nvPr>
            <p:ph type="sldNum" sz="quarter" idx="10"/>
          </p:nvPr>
        </p:nvSpPr>
        <p:spPr/>
        <p:txBody>
          <a:bodyPr/>
          <a:lstStyle/>
          <a:p>
            <a:fld id="{286E5E2B-1940-4C12-B0CF-52993C2CB7F2}" type="slidenum">
              <a:rPr lang="en-US" smtClean="0"/>
              <a:pPr/>
              <a:t>23</a:t>
            </a:fld>
            <a:endParaRPr lang="en-US"/>
          </a:p>
        </p:txBody>
      </p:sp>
    </p:spTree>
    <p:extLst>
      <p:ext uri="{BB962C8B-B14F-4D97-AF65-F5344CB8AC3E}">
        <p14:creationId xmlns:p14="http://schemas.microsoft.com/office/powerpoint/2010/main" val="1995342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the Sessions have been prepared, you may start the Session. </a:t>
            </a:r>
            <a:r>
              <a:rPr lang="en-US" sz="1200" dirty="0"/>
              <a:t>To start a Session from the Students in Sessions page: </a:t>
            </a:r>
          </a:p>
          <a:p>
            <a:endParaRPr lang="en-US" sz="1200" dirty="0"/>
          </a:p>
          <a:p>
            <a:r>
              <a:rPr lang="en-US" sz="1200" dirty="0"/>
              <a:t>1. Click</a:t>
            </a:r>
            <a:r>
              <a:rPr lang="en-US" sz="1200" kern="1200" dirty="0">
                <a:solidFill>
                  <a:schemeClr val="tx1"/>
                </a:solidFill>
                <a:effectLst/>
                <a:latin typeface="+mn-lt"/>
                <a:ea typeface="+mn-ea"/>
                <a:cs typeface="+mn-cs"/>
              </a:rPr>
              <a:t> the Session name from the Sessions List. The Session Details screen will appear for the Session selected. If multiple Sessions are selected, the option to </a:t>
            </a:r>
            <a:r>
              <a:rPr lang="en-US" sz="1200" i="1" kern="1200" dirty="0">
                <a:solidFill>
                  <a:schemeClr val="tx1"/>
                </a:solidFill>
                <a:effectLst/>
                <a:latin typeface="+mn-lt"/>
                <a:ea typeface="+mn-ea"/>
                <a:cs typeface="+mn-cs"/>
              </a:rPr>
              <a:t>Combine View</a:t>
            </a:r>
            <a:r>
              <a:rPr lang="en-US" sz="1200" kern="1200" dirty="0">
                <a:solidFill>
                  <a:schemeClr val="tx1"/>
                </a:solidFill>
                <a:effectLst/>
                <a:latin typeface="+mn-lt"/>
                <a:ea typeface="+mn-ea"/>
                <a:cs typeface="+mn-cs"/>
              </a:rPr>
              <a:t> appears. </a:t>
            </a:r>
            <a:endParaRPr lang="en-US" sz="1200" dirty="0"/>
          </a:p>
          <a:p>
            <a:r>
              <a:rPr lang="en-US" sz="1200" dirty="0"/>
              <a:t>2. </a:t>
            </a:r>
            <a:r>
              <a:rPr lang="en-US" sz="1200" kern="1200" dirty="0">
                <a:solidFill>
                  <a:schemeClr val="tx1"/>
                </a:solidFill>
                <a:effectLst/>
                <a:latin typeface="+mn-lt"/>
                <a:ea typeface="+mn-ea"/>
                <a:cs typeface="+mn-cs"/>
              </a:rPr>
              <a:t>Click the green </a:t>
            </a:r>
            <a:r>
              <a:rPr lang="en-US" sz="1200" i="1" kern="1200" dirty="0">
                <a:solidFill>
                  <a:schemeClr val="tx1"/>
                </a:solidFill>
                <a:effectLst/>
                <a:latin typeface="+mn-lt"/>
                <a:ea typeface="+mn-ea"/>
                <a:cs typeface="+mn-cs"/>
              </a:rPr>
              <a:t>Start</a:t>
            </a:r>
            <a:r>
              <a:rPr lang="en-US" sz="1200" kern="1200" dirty="0">
                <a:solidFill>
                  <a:schemeClr val="tx1"/>
                </a:solidFill>
                <a:effectLst/>
                <a:latin typeface="+mn-lt"/>
                <a:ea typeface="+mn-ea"/>
                <a:cs typeface="+mn-cs"/>
              </a:rPr>
              <a:t> button in the </a:t>
            </a:r>
            <a:r>
              <a:rPr lang="en-US" sz="1200" i="1" kern="1200" dirty="0">
                <a:solidFill>
                  <a:schemeClr val="tx1"/>
                </a:solidFill>
                <a:effectLst/>
                <a:latin typeface="+mn-lt"/>
                <a:ea typeface="+mn-ea"/>
                <a:cs typeface="+mn-cs"/>
              </a:rPr>
              <a:t>Session Details</a:t>
            </a:r>
            <a:r>
              <a:rPr lang="en-US" sz="1200" kern="1200" dirty="0">
                <a:solidFill>
                  <a:schemeClr val="tx1"/>
                </a:solidFill>
                <a:effectLst/>
                <a:latin typeface="+mn-lt"/>
                <a:ea typeface="+mn-ea"/>
                <a:cs typeface="+mn-cs"/>
              </a:rPr>
              <a:t> screen. If multiple Sessions are selected and are combined, there is an option to start all Sessions.</a:t>
            </a:r>
            <a:endParaRPr lang="en-US" sz="1200" dirty="0"/>
          </a:p>
          <a:p>
            <a:r>
              <a:rPr lang="en-US" sz="1200" dirty="0"/>
              <a:t>3. </a:t>
            </a:r>
            <a:r>
              <a:rPr lang="en-US" sz="1200" kern="1200" dirty="0">
                <a:solidFill>
                  <a:schemeClr val="tx1"/>
                </a:solidFill>
                <a:effectLst/>
                <a:latin typeface="+mn-lt"/>
                <a:ea typeface="+mn-ea"/>
                <a:cs typeface="+mn-cs"/>
              </a:rPr>
              <a:t>Once the Session has started, the start button will change to a </a:t>
            </a:r>
            <a:r>
              <a:rPr lang="en-US" sz="1200" i="1" kern="1200" dirty="0">
                <a:solidFill>
                  <a:schemeClr val="tx1"/>
                </a:solidFill>
                <a:effectLst/>
                <a:latin typeface="+mn-lt"/>
                <a:ea typeface="+mn-ea"/>
                <a:cs typeface="+mn-cs"/>
              </a:rPr>
              <a:t>Stop Session </a:t>
            </a:r>
            <a:r>
              <a:rPr lang="en-US" sz="1200" kern="1200" dirty="0">
                <a:solidFill>
                  <a:schemeClr val="tx1"/>
                </a:solidFill>
                <a:effectLst/>
                <a:latin typeface="+mn-lt"/>
                <a:ea typeface="+mn-ea"/>
                <a:cs typeface="+mn-cs"/>
              </a:rPr>
              <a:t>button which will allow you to stop the Session after all students are in </a:t>
            </a:r>
            <a:r>
              <a:rPr lang="en-US" sz="1200" i="1" kern="1200" dirty="0">
                <a:solidFill>
                  <a:schemeClr val="tx1"/>
                </a:solidFill>
                <a:effectLst/>
                <a:latin typeface="+mn-lt"/>
                <a:ea typeface="+mn-ea"/>
                <a:cs typeface="+mn-cs"/>
              </a:rPr>
              <a:t>Completed</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Marked Complete</a:t>
            </a:r>
            <a:r>
              <a:rPr lang="en-US" sz="1200" kern="1200" dirty="0">
                <a:solidFill>
                  <a:schemeClr val="tx1"/>
                </a:solidFill>
                <a:effectLst/>
                <a:latin typeface="+mn-lt"/>
                <a:ea typeface="+mn-ea"/>
                <a:cs typeface="+mn-cs"/>
              </a:rPr>
              <a:t> status. Stopping Sessions will be explained in an upcoming slide.</a:t>
            </a:r>
            <a:endParaRPr lang="en-US" sz="1200" dirty="0">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24</a:t>
            </a:fld>
            <a:endParaRPr lang="en-US"/>
          </a:p>
        </p:txBody>
      </p:sp>
    </p:spTree>
    <p:extLst>
      <p:ext uri="{BB962C8B-B14F-4D97-AF65-F5344CB8AC3E}">
        <p14:creationId xmlns:p14="http://schemas.microsoft.com/office/powerpoint/2010/main" val="1385221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dirty="0">
                <a:solidFill>
                  <a:srgbClr val="313537"/>
                </a:solidFill>
                <a:effectLst/>
                <a:latin typeface="+mn-lt"/>
              </a:rPr>
              <a:t>Before students can begin testing, their tests must be unlocked. Typically, you will unlock the whole test session for a class of students who will be testing. If you have students taking a make-up test, it is suggested to only unlock the tests for the individual students who will be testing. You can unlock all student tests in a testing session by selecting the unlock button next to the desired session. </a:t>
            </a:r>
            <a:r>
              <a:rPr lang="en-US" sz="1200" dirty="0">
                <a:effectLst/>
                <a:latin typeface="+mn-lt"/>
              </a:rPr>
              <a:t>You can unlock individual student tests by selecting the icon next to each student's </a:t>
            </a:r>
            <a:r>
              <a:rPr lang="en-US" sz="1200" b="1" dirty="0">
                <a:effectLst/>
                <a:latin typeface="+mn-lt"/>
              </a:rPr>
              <a:t>Ready </a:t>
            </a:r>
            <a:r>
              <a:rPr lang="en-US" sz="1200" dirty="0">
                <a:effectLst/>
                <a:latin typeface="+mn-lt"/>
              </a:rPr>
              <a:t>status.</a:t>
            </a:r>
          </a:p>
          <a:p>
            <a:br>
              <a:rPr lang="en-US" sz="1200" dirty="0">
                <a:effectLst/>
                <a:latin typeface="+mn-lt"/>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25</a:t>
            </a:fld>
            <a:endParaRPr lang="en-US"/>
          </a:p>
        </p:txBody>
      </p:sp>
    </p:spTree>
    <p:extLst>
      <p:ext uri="{BB962C8B-B14F-4D97-AF65-F5344CB8AC3E}">
        <p14:creationId xmlns:p14="http://schemas.microsoft.com/office/powerpoint/2010/main" val="3273592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Once students log in to TestNav using their testing ticket, you can monitor their progress. The Student Test Status will change for each student individually. The test status for each student is displayed in the Session window.</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u="sng" dirty="0">
                <a:latin typeface="+mn-lt"/>
              </a:rPr>
              <a:t>Status Descriptions </a:t>
            </a:r>
          </a:p>
          <a:p>
            <a:pPr marL="0" lvl="0" indent="0">
              <a:buFont typeface="Arial" panose="020B0604020202020204" pitchFamily="34" charset="0"/>
              <a:buNone/>
            </a:pPr>
            <a:r>
              <a:rPr lang="en-US" sz="1200" b="1" dirty="0">
                <a:latin typeface="+mn-lt"/>
              </a:rPr>
              <a:t>Ready</a:t>
            </a:r>
            <a:r>
              <a:rPr lang="en-US" sz="1200" dirty="0">
                <a:latin typeface="+mn-lt"/>
              </a:rPr>
              <a:t>: The student has not signed in to the session yet, but is ready to sign in. </a:t>
            </a:r>
          </a:p>
          <a:p>
            <a:pPr marL="0" lvl="0" indent="0">
              <a:buFont typeface="Arial" panose="020B0604020202020204" pitchFamily="34" charset="0"/>
              <a:buNone/>
            </a:pPr>
            <a:r>
              <a:rPr lang="en-US" sz="1200" b="1" dirty="0">
                <a:latin typeface="+mn-lt"/>
              </a:rPr>
              <a:t>Active</a:t>
            </a:r>
            <a:r>
              <a:rPr lang="en-US" sz="1200" dirty="0">
                <a:latin typeface="+mn-lt"/>
              </a:rPr>
              <a:t>: The student is currently signed in to the test. </a:t>
            </a:r>
          </a:p>
          <a:p>
            <a:pPr marL="0" lvl="0" indent="0">
              <a:buFont typeface="Arial" panose="020B0604020202020204" pitchFamily="34" charset="0"/>
              <a:buNone/>
            </a:pPr>
            <a:r>
              <a:rPr lang="en-US" sz="1200" b="1" i="0" dirty="0">
                <a:latin typeface="+mn-lt"/>
              </a:rPr>
              <a:t>Exited</a:t>
            </a:r>
            <a:r>
              <a:rPr lang="en-US" sz="1200" dirty="0">
                <a:latin typeface="+mn-lt"/>
              </a:rPr>
              <a:t>: The student has exited the test session but has not submitted their responses yet (after a test session, after signing out to take a break, or if an error occurs). Students in Exited status will need to be resumed by a test administrator when they are ready to reenter the test. If a student signs out of a test session or if the testing device loses connectivity before the test is completed (or marked complete), the test will appear in Exited status. The test administrator will then need to resume the student’s test (and the student will then appear as Resumed). </a:t>
            </a:r>
          </a:p>
          <a:p>
            <a:pPr marL="0" lvl="0" indent="0">
              <a:buFont typeface="Arial" panose="020B0604020202020204" pitchFamily="34" charset="0"/>
              <a:buNone/>
            </a:pPr>
            <a:r>
              <a:rPr lang="en-US" sz="1200" b="1" dirty="0">
                <a:latin typeface="+mn-lt"/>
              </a:rPr>
              <a:t>Completed</a:t>
            </a:r>
            <a:r>
              <a:rPr lang="en-US" sz="1200" dirty="0">
                <a:latin typeface="+mn-lt"/>
              </a:rPr>
              <a:t>: The student has completed the test session and has successfully submitted their responses. </a:t>
            </a:r>
          </a:p>
          <a:p>
            <a:pPr marL="0" lvl="0" indent="0">
              <a:buFont typeface="Arial" panose="020B0604020202020204" pitchFamily="34" charset="0"/>
              <a:buNone/>
            </a:pPr>
            <a:r>
              <a:rPr lang="en-US" sz="1200" b="1" dirty="0">
                <a:latin typeface="+mn-lt"/>
              </a:rPr>
              <a:t>Marked Complete</a:t>
            </a:r>
            <a:r>
              <a:rPr lang="en-US" sz="1200" dirty="0">
                <a:latin typeface="+mn-lt"/>
              </a:rPr>
              <a:t>: The student’s test session has been marked complete by the principal/designee (the student did not submit the test in TestNav). </a:t>
            </a:r>
          </a:p>
          <a:p>
            <a:pPr marL="0" lvl="0" indent="0">
              <a:buFont typeface="Arial" panose="020B0604020202020204" pitchFamily="34" charset="0"/>
              <a:buNone/>
            </a:pPr>
            <a:r>
              <a:rPr lang="en-US" sz="1200" b="1" dirty="0">
                <a:latin typeface="+mn-lt"/>
              </a:rPr>
              <a:t>Resumed</a:t>
            </a:r>
            <a:r>
              <a:rPr lang="en-US" sz="1200" dirty="0">
                <a:latin typeface="+mn-lt"/>
              </a:rPr>
              <a:t>: The student is ready to sign back in to the test session. This status appears after a student has exited TestNav while the session is ongoing, and the test administrator has “Resumed” the student in PAN. </a:t>
            </a:r>
          </a:p>
          <a:p>
            <a:pPr marL="0" lvl="0" indent="0">
              <a:buFont typeface="Arial" panose="020B0604020202020204" pitchFamily="34" charset="0"/>
              <a:buNone/>
            </a:pPr>
            <a:r>
              <a:rPr lang="en-US" sz="1200" b="1" dirty="0">
                <a:latin typeface="+mn-lt"/>
              </a:rPr>
              <a:t>Resumed-Upload</a:t>
            </a:r>
            <a:r>
              <a:rPr lang="en-US" sz="1200" b="0" dirty="0">
                <a:latin typeface="+mn-lt"/>
              </a:rPr>
              <a:t>:</a:t>
            </a:r>
            <a:r>
              <a:rPr lang="en-US" sz="1200" b="1" dirty="0">
                <a:latin typeface="+mn-lt"/>
              </a:rPr>
              <a:t> </a:t>
            </a:r>
            <a:r>
              <a:rPr lang="en-US" sz="1200" dirty="0">
                <a:latin typeface="+mn-lt"/>
              </a:rPr>
              <a:t>The student is ready to sign back in to the test session, but some responses may not have been sent to the  testing subcontractor’s (Pearson’s) servers before the student exited the test. When the student signs in to a test with a Resumed–Upload status, a staff member must be present. TestNav may prompt the user to locate the saved responses from the designated save location and upload them to TestNav before the student’s test can be resumed. If the student is resuming on the same device as their last attempt, they should select the Skip Upload button on the TestNav screen.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u="none" dirty="0">
                <a:effectLst/>
                <a:latin typeface="+mn-lt"/>
                <a:ea typeface="Calibri" panose="020F0502020204030204" pitchFamily="34" charset="0"/>
                <a:cs typeface="Times New Roman" panose="02020603050405020304" pitchFamily="18" charset="0"/>
              </a:rPr>
              <a:t>The number of test sessions varies by content/grade:  </a:t>
            </a:r>
          </a:p>
          <a:p>
            <a:pPr marL="0" marR="0">
              <a:lnSpc>
                <a:spcPct val="107000"/>
              </a:lnSpc>
              <a:spcBef>
                <a:spcPts val="0"/>
              </a:spcBef>
              <a:spcAft>
                <a:spcPts val="800"/>
              </a:spcAft>
            </a:pPr>
            <a:endParaRPr lang="en-US" sz="1200"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ELA (all grades):</a:t>
            </a:r>
            <a:r>
              <a:rPr lang="en-US" sz="1200" dirty="0">
                <a:effectLst/>
                <a:latin typeface="+mn-lt"/>
                <a:ea typeface="Calibri" panose="020F0502020204030204" pitchFamily="34" charset="0"/>
                <a:cs typeface="Times New Roman" panose="02020603050405020304" pitchFamily="18" charset="0"/>
              </a:rPr>
              <a:t> There are two test sessions - however, only the first session contains test content.  </a:t>
            </a:r>
          </a:p>
          <a:p>
            <a:pPr marL="0" marR="0">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Math (grades 3 and 5-8):</a:t>
            </a:r>
            <a:r>
              <a:rPr lang="en-US" sz="1200" dirty="0">
                <a:effectLst/>
                <a:latin typeface="+mn-lt"/>
                <a:ea typeface="Calibri" panose="020F0502020204030204" pitchFamily="34" charset="0"/>
                <a:cs typeface="Times New Roman" panose="02020603050405020304" pitchFamily="18" charset="0"/>
              </a:rPr>
              <a:t> There are two test sessions.</a:t>
            </a:r>
          </a:p>
          <a:p>
            <a:pPr marL="0" marR="0">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Math (grades 4 and 10):</a:t>
            </a:r>
            <a:r>
              <a:rPr lang="en-US" sz="1200" dirty="0">
                <a:effectLst/>
                <a:latin typeface="+mn-lt"/>
                <a:ea typeface="Calibri" panose="020F0502020204030204" pitchFamily="34" charset="0"/>
                <a:cs typeface="Times New Roman" panose="02020603050405020304" pitchFamily="18" charset="0"/>
              </a:rPr>
              <a:t> There are three sessions – however, only the first two sessions contain test content.</a:t>
            </a:r>
          </a:p>
          <a:p>
            <a:pPr marL="0" marR="0">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Science (grades 5 and 8</a:t>
            </a:r>
            <a:r>
              <a:rPr lang="en-US" sz="1200" dirty="0">
                <a:effectLst/>
                <a:latin typeface="+mn-lt"/>
                <a:ea typeface="Calibri" panose="020F0502020204030204" pitchFamily="34" charset="0"/>
                <a:cs typeface="Times New Roman" panose="02020603050405020304" pitchFamily="18" charset="0"/>
              </a:rPr>
              <a:t>): There are three test sessions - however, only the first session contains test content.  </a:t>
            </a:r>
          </a:p>
          <a:p>
            <a:pPr marL="0" marR="0">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Biology and Introductory Physics:</a:t>
            </a:r>
            <a:r>
              <a:rPr lang="en-US" sz="1200" dirty="0">
                <a:effectLst/>
                <a:latin typeface="+mn-lt"/>
                <a:ea typeface="Calibri" panose="020F0502020204030204" pitchFamily="34" charset="0"/>
                <a:cs typeface="Times New Roman" panose="02020603050405020304" pitchFamily="18" charset="0"/>
              </a:rPr>
              <a:t> There are two test sessions - however, only the first session contains test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trike="noStrike" kern="1200" dirty="0">
                <a:solidFill>
                  <a:schemeClr val="tx1"/>
                </a:solidFill>
                <a:effectLst/>
                <a:latin typeface="+mn-lt"/>
                <a:ea typeface="+mn-ea"/>
                <a:cs typeface="+mn-cs"/>
              </a:rPr>
              <a:t>A stop sign will appear in the second session encouraging students to exit TestNav.</a:t>
            </a:r>
            <a:r>
              <a:rPr lang="en-US" sz="1200" dirty="0">
                <a:latin typeface="+mn-lt"/>
              </a:rPr>
              <a:t> </a:t>
            </a:r>
            <a:endParaRPr lang="en-US" sz="1200" strike="noStrike" kern="1200" dirty="0">
              <a:solidFill>
                <a:schemeClr val="tx1"/>
              </a:solidFill>
              <a:effectLst/>
              <a:latin typeface="+mn-lt"/>
              <a:cs typeface="Calibri"/>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strike="noStrike"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26</a:t>
            </a:fld>
            <a:endParaRPr lang="en-US"/>
          </a:p>
        </p:txBody>
      </p:sp>
    </p:spTree>
    <p:extLst>
      <p:ext uri="{BB962C8B-B14F-4D97-AF65-F5344CB8AC3E}">
        <p14:creationId xmlns:p14="http://schemas.microsoft.com/office/powerpoint/2010/main" val="4152615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Test Administrators and Test Coordinators can also monitor student progress in a test session by selecting Monitor Test Progress on the Students in Sessions screen. When this is selected, PAN users can view detailed test information for each student in the session </a:t>
            </a:r>
            <a:r>
              <a:rPr lang="en-US" sz="1200" b="0" i="0" dirty="0">
                <a:solidFill>
                  <a:srgbClr val="313537"/>
                </a:solidFill>
                <a:effectLst/>
                <a:latin typeface="+mn-lt"/>
              </a:rPr>
              <a:t>including the number of questions answered and the number of questions remaining, as well as the duration of time in the test.</a:t>
            </a:r>
            <a:endParaRPr lang="en-US" sz="1200" strike="noStrike"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27</a:t>
            </a:fld>
            <a:endParaRPr lang="en-US"/>
          </a:p>
        </p:txBody>
      </p:sp>
    </p:spTree>
    <p:extLst>
      <p:ext uri="{BB962C8B-B14F-4D97-AF65-F5344CB8AC3E}">
        <p14:creationId xmlns:p14="http://schemas.microsoft.com/office/powerpoint/2010/main" val="1128899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Student tests are </a:t>
            </a:r>
            <a:r>
              <a:rPr lang="en-US" sz="1200" i="1" dirty="0"/>
              <a:t>marked complete </a:t>
            </a:r>
            <a:r>
              <a:rPr lang="en-US" sz="1200" dirty="0"/>
              <a:t>when a student has not finished testing in the usual manner and is not going to return to the test. For more information on this task, visit this page on the PAN Support Site: https://support.assessment.pearson.com/PAsup/testing/mark-student-tests-complete</a:t>
            </a:r>
          </a:p>
          <a:p>
            <a:endParaRPr lang="en-US" sz="1200" dirty="0"/>
          </a:p>
          <a:p>
            <a:r>
              <a:rPr lang="en-US" sz="1200" dirty="0"/>
              <a:t>Note that only test coordinators (and not test administrators) can mark tests as complete. </a:t>
            </a:r>
          </a:p>
          <a:p>
            <a:endParaRPr lang="en-US" sz="1200" dirty="0"/>
          </a:p>
          <a:p>
            <a:pPr>
              <a:buFont typeface="Arial" panose="020B0604020202020204" pitchFamily="34" charset="0"/>
            </a:pPr>
            <a:r>
              <a:rPr lang="en-US" sz="1200" dirty="0">
                <a:cs typeface="Calibri"/>
              </a:rPr>
              <a:t>Student tests need to be </a:t>
            </a:r>
            <a:r>
              <a:rPr lang="en-US" sz="1200" i="1" dirty="0">
                <a:cs typeface="Calibri"/>
              </a:rPr>
              <a:t>resumed</a:t>
            </a:r>
            <a:r>
              <a:rPr lang="en-US" sz="1200" dirty="0">
                <a:cs typeface="Calibri"/>
              </a:rPr>
              <a:t> if the student leaves the test for any reason before completion.  When the student leaves the test, it moves into </a:t>
            </a:r>
            <a:r>
              <a:rPr lang="en-US" sz="1200" i="1" dirty="0">
                <a:cs typeface="Calibri"/>
              </a:rPr>
              <a:t>exited</a:t>
            </a:r>
            <a:r>
              <a:rPr lang="en-US" sz="1200" dirty="0">
                <a:cs typeface="Calibri"/>
              </a:rPr>
              <a:t> status.  Before the student returns to testing, the Test Administrator will follow the steps below to place the test into </a:t>
            </a:r>
            <a:r>
              <a:rPr lang="en-US" sz="1200" i="1" dirty="0">
                <a:cs typeface="Calibri"/>
              </a:rPr>
              <a:t>resumed</a:t>
            </a:r>
            <a:r>
              <a:rPr lang="en-US" sz="1200" dirty="0">
                <a:cs typeface="Calibri"/>
              </a:rPr>
              <a:t> status.  The student can then log in to the test and proceed with testing.  </a:t>
            </a:r>
          </a:p>
          <a:p>
            <a:endParaRPr lang="en-US" sz="1200" dirty="0"/>
          </a:p>
          <a:p>
            <a:pPr>
              <a:buFont typeface="Arial" panose="020B0604020202020204" pitchFamily="34" charset="0"/>
            </a:pPr>
            <a:r>
              <a:rPr lang="en-US" sz="1200" kern="1200" dirty="0">
                <a:solidFill>
                  <a:schemeClr val="tx1"/>
                </a:solidFill>
                <a:effectLst/>
                <a:latin typeface="+mn-lt"/>
                <a:ea typeface="+mn-ea"/>
                <a:cs typeface="+mn-cs"/>
              </a:rPr>
              <a:t>To mark a test complete or resume student tests</a:t>
            </a:r>
            <a:r>
              <a:rPr lang="en-US" sz="1200" dirty="0"/>
              <a:t>:</a:t>
            </a:r>
          </a:p>
          <a:p>
            <a:pPr>
              <a:buFont typeface="Arial" panose="020B0604020202020204" pitchFamily="34" charset="0"/>
            </a:pPr>
            <a:r>
              <a:rPr lang="en-US" sz="1200" dirty="0"/>
              <a:t>1. Go</a:t>
            </a:r>
            <a:r>
              <a:rPr lang="en-US" sz="1200" kern="1200" dirty="0">
                <a:solidFill>
                  <a:schemeClr val="tx1"/>
                </a:solidFill>
                <a:effectLst/>
                <a:latin typeface="+mn-lt"/>
                <a:ea typeface="+mn-ea"/>
                <a:cs typeface="+mn-cs"/>
              </a:rPr>
              <a:t> to </a:t>
            </a:r>
            <a:r>
              <a:rPr lang="en-US" sz="1200" i="1" kern="1200" dirty="0">
                <a:solidFill>
                  <a:schemeClr val="tx1"/>
                </a:solidFill>
                <a:effectLst/>
                <a:latin typeface="+mn-lt"/>
                <a:ea typeface="+mn-ea"/>
                <a:cs typeface="+mn-cs"/>
              </a:rPr>
              <a:t>Testing</a:t>
            </a:r>
            <a:r>
              <a:rPr lang="en-US" sz="1200" i="1" dirty="0"/>
              <a:t>. </a:t>
            </a:r>
            <a:endParaRPr lang="en-US" sz="1200" dirty="0"/>
          </a:p>
          <a:p>
            <a:pPr>
              <a:buFont typeface="Arial" panose="020B0604020202020204" pitchFamily="34" charset="0"/>
            </a:pPr>
            <a:r>
              <a:rPr lang="en-US" sz="1200" dirty="0"/>
              <a:t>2. Click on</a:t>
            </a:r>
            <a:r>
              <a:rPr lang="en-US" sz="1200" i="1" dirty="0"/>
              <a:t> Students</a:t>
            </a:r>
            <a:r>
              <a:rPr lang="en-US" sz="1200" i="1" kern="1200" dirty="0">
                <a:solidFill>
                  <a:schemeClr val="tx1"/>
                </a:solidFill>
                <a:effectLst/>
                <a:latin typeface="+mn-lt"/>
                <a:ea typeface="+mn-ea"/>
                <a:cs typeface="+mn-cs"/>
              </a:rPr>
              <a:t> in Sessions.</a:t>
            </a:r>
            <a:r>
              <a:rPr lang="en-US" sz="1200" dirty="0"/>
              <a:t> </a:t>
            </a:r>
          </a:p>
          <a:p>
            <a:pPr>
              <a:buFont typeface="Arial" panose="020B0604020202020204" pitchFamily="34" charset="0"/>
            </a:pPr>
            <a:r>
              <a:rPr lang="en-US" sz="1200" dirty="0"/>
              <a:t>3. </a:t>
            </a:r>
            <a:r>
              <a:rPr lang="en-US" sz="1200" kern="1200" dirty="0">
                <a:solidFill>
                  <a:schemeClr val="tx1"/>
                </a:solidFill>
                <a:effectLst/>
                <a:latin typeface="+mn-lt"/>
                <a:ea typeface="+mn-ea"/>
                <a:cs typeface="+mn-cs"/>
              </a:rPr>
              <a:t>Be sure the PAN Session name is selected on the Session List. </a:t>
            </a:r>
            <a:endParaRPr lang="en-US" sz="1200" dirty="0"/>
          </a:p>
          <a:p>
            <a:pPr>
              <a:buFont typeface="Arial" panose="020B0604020202020204" pitchFamily="34" charset="0"/>
            </a:pPr>
            <a:r>
              <a:rPr lang="en-US" sz="1200" dirty="0"/>
              <a:t>4. </a:t>
            </a:r>
            <a:r>
              <a:rPr lang="en-US" sz="1200" kern="1200" dirty="0">
                <a:solidFill>
                  <a:schemeClr val="tx1"/>
                </a:solidFill>
                <a:effectLst/>
                <a:latin typeface="+mn-lt"/>
                <a:ea typeface="+mn-ea"/>
                <a:cs typeface="+mn-cs"/>
              </a:rPr>
              <a:t>At the bottom of the screen, check the box next to the student name(s) whose status you would like to change. </a:t>
            </a:r>
            <a:endParaRPr lang="en-US" sz="1200" dirty="0"/>
          </a:p>
          <a:p>
            <a:pPr>
              <a:buFont typeface="Arial" panose="020B0604020202020204" pitchFamily="34" charset="0"/>
            </a:pPr>
            <a:r>
              <a:rPr lang="en-US" sz="1200" dirty="0"/>
              <a:t>5. Go</a:t>
            </a:r>
            <a:r>
              <a:rPr lang="en-US" sz="1200" kern="1200" dirty="0">
                <a:solidFill>
                  <a:schemeClr val="tx1"/>
                </a:solidFill>
                <a:effectLst/>
                <a:latin typeface="+mn-lt"/>
                <a:ea typeface="+mn-ea"/>
                <a:cs typeface="+mn-cs"/>
              </a:rPr>
              <a:t> to </a:t>
            </a:r>
            <a:r>
              <a:rPr lang="en-US" sz="1200" i="1" kern="1200" dirty="0">
                <a:solidFill>
                  <a:schemeClr val="tx1"/>
                </a:solidFill>
                <a:effectLst/>
                <a:latin typeface="+mn-lt"/>
                <a:ea typeface="+mn-ea"/>
                <a:cs typeface="+mn-cs"/>
              </a:rPr>
              <a:t>Select Tasks</a:t>
            </a:r>
            <a:r>
              <a:rPr lang="en-US" sz="1200" kern="1200" dirty="0">
                <a:solidFill>
                  <a:schemeClr val="tx1"/>
                </a:solidFill>
                <a:effectLst/>
                <a:latin typeface="+mn-lt"/>
                <a:ea typeface="+mn-ea"/>
                <a:cs typeface="+mn-cs"/>
              </a:rPr>
              <a:t> and select from the menu the action you would like to complete.</a:t>
            </a:r>
            <a:r>
              <a:rPr lang="en-US" sz="1200" dirty="0"/>
              <a:t> </a:t>
            </a:r>
          </a:p>
          <a:p>
            <a:pPr>
              <a:buFont typeface="Arial" panose="020B0604020202020204" pitchFamily="34" charset="0"/>
            </a:pPr>
            <a:endParaRPr lang="en-US" sz="1400" dirty="0">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28</a:t>
            </a:fld>
            <a:endParaRPr lang="en-US"/>
          </a:p>
        </p:txBody>
      </p:sp>
    </p:spTree>
    <p:extLst>
      <p:ext uri="{BB962C8B-B14F-4D97-AF65-F5344CB8AC3E}">
        <p14:creationId xmlns:p14="http://schemas.microsoft.com/office/powerpoint/2010/main" val="2072690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13537"/>
                </a:solidFill>
                <a:effectLst/>
                <a:latin typeface="+mn-lt"/>
              </a:rPr>
              <a:t>There are a number of tools that are available in TestNav. Students should be encouraged to try all the tools available to them while participating in the Infrastructure Trial. </a:t>
            </a:r>
          </a:p>
          <a:p>
            <a:endParaRPr lang="en-US" sz="1200" b="0" i="0" dirty="0">
              <a:solidFill>
                <a:srgbClr val="313537"/>
              </a:solidFill>
              <a:effectLst/>
              <a:latin typeface="+mn-lt"/>
              <a:cs typeface="Calibri"/>
            </a:endParaRPr>
          </a:p>
          <a:p>
            <a:r>
              <a:rPr lang="en-US" sz="1200" dirty="0">
                <a:cs typeface="Calibri"/>
              </a:rPr>
              <a:t>Please select the play button above to view the demonstration. </a:t>
            </a:r>
            <a:endParaRPr lang="en-US" sz="1200" dirty="0"/>
          </a:p>
          <a:p>
            <a:endParaRPr lang="en-US" sz="1200" b="1" dirty="0"/>
          </a:p>
          <a:p>
            <a:r>
              <a:rPr lang="en-US" sz="1200" b="1" kern="1200" dirty="0">
                <a:solidFill>
                  <a:schemeClr val="tx1"/>
                </a:solidFill>
                <a:effectLst/>
                <a:latin typeface="+mn-lt"/>
                <a:ea typeface="+mn-ea"/>
                <a:cs typeface="+mn-cs"/>
              </a:rPr>
              <a:t>Highlighter</a:t>
            </a:r>
            <a:r>
              <a:rPr lang="en-US" sz="1200" kern="1200" dirty="0">
                <a:solidFill>
                  <a:schemeClr val="tx1"/>
                </a:solidFill>
                <a:effectLst/>
                <a:latin typeface="+mn-lt"/>
                <a:ea typeface="+mn-ea"/>
                <a:cs typeface="+mn-cs"/>
              </a:rPr>
              <a:t>: Click and drag over text on the screen, then choose a color. Highlight the text again and choose the option with the red slash to remove the highlighter. There are four highlighter colors available – pink, blue, green, and orange.</a:t>
            </a:r>
            <a:r>
              <a:rPr lang="en-US" sz="1200" dirty="0"/>
              <a:t> </a:t>
            </a:r>
            <a:endParaRPr lang="en-US" sz="1200" dirty="0">
              <a:ea typeface="+mn-ea"/>
              <a:cs typeface="+mn-cs"/>
            </a:endParaRPr>
          </a:p>
          <a:p>
            <a:r>
              <a:rPr lang="en-US" sz="1200" b="1" kern="1200" dirty="0">
                <a:solidFill>
                  <a:schemeClr val="tx1"/>
                </a:solidFill>
                <a:effectLst/>
                <a:latin typeface="+mn-lt"/>
                <a:ea typeface="+mn-ea"/>
                <a:cs typeface="+mn-cs"/>
              </a:rPr>
              <a:t>Line Reader: </a:t>
            </a:r>
            <a:r>
              <a:rPr lang="en-US" sz="1200" kern="1200" dirty="0">
                <a:solidFill>
                  <a:schemeClr val="tx1"/>
                </a:solidFill>
                <a:effectLst/>
                <a:latin typeface="+mn-lt"/>
                <a:ea typeface="+mn-ea"/>
                <a:cs typeface="+mn-cs"/>
              </a:rPr>
              <a:t>At the top of the screen, click the User drop-down menu. Choose the Show Line Reader Mask option to turn the Line Reader on. There are multiple places in the line reader tool where it can be adjusted. Choose Hide Line Reader Mask to hide the tool. </a:t>
            </a:r>
          </a:p>
          <a:p>
            <a:r>
              <a:rPr lang="en-US" sz="1200" b="1" kern="1200" dirty="0">
                <a:solidFill>
                  <a:schemeClr val="tx1"/>
                </a:solidFill>
                <a:effectLst/>
                <a:latin typeface="+mn-lt"/>
                <a:ea typeface="+mn-ea"/>
                <a:cs typeface="+mn-cs"/>
              </a:rPr>
              <a:t>Bookmark: </a:t>
            </a:r>
            <a:r>
              <a:rPr lang="en-US" sz="1200" kern="1200" dirty="0">
                <a:solidFill>
                  <a:schemeClr val="tx1"/>
                </a:solidFill>
                <a:effectLst/>
                <a:latin typeface="+mn-lt"/>
                <a:ea typeface="+mn-ea"/>
                <a:cs typeface="+mn-cs"/>
              </a:rPr>
              <a:t>At the top of the screen, click the Bookmark button to bookmark the test question for later.</a:t>
            </a:r>
          </a:p>
          <a:p>
            <a:r>
              <a:rPr lang="en-US" sz="1200" b="1" kern="1200" dirty="0">
                <a:solidFill>
                  <a:schemeClr val="tx1"/>
                </a:solidFill>
                <a:effectLst/>
                <a:latin typeface="+mn-lt"/>
                <a:ea typeface="+mn-ea"/>
                <a:cs typeface="+mn-cs"/>
              </a:rPr>
              <a:t>Review:</a:t>
            </a:r>
            <a:r>
              <a:rPr lang="en-US" sz="1200" kern="1200" dirty="0">
                <a:solidFill>
                  <a:schemeClr val="tx1"/>
                </a:solidFill>
                <a:effectLst/>
                <a:latin typeface="+mn-lt"/>
                <a:ea typeface="+mn-ea"/>
                <a:cs typeface="+mn-cs"/>
              </a:rPr>
              <a:t> Click the Review button at the top of the screen to show all test questions that were answered, not answered, and bookmarked. You can skip to any test question directly from this menu.</a:t>
            </a:r>
          </a:p>
          <a:p>
            <a:r>
              <a:rPr lang="en-US" sz="1200" b="1" kern="1200" dirty="0">
                <a:solidFill>
                  <a:schemeClr val="tx1"/>
                </a:solidFill>
                <a:effectLst/>
                <a:latin typeface="+mn-lt"/>
                <a:ea typeface="+mn-ea"/>
                <a:cs typeface="+mn-cs"/>
              </a:rPr>
              <a:t>Answer Eliminator:</a:t>
            </a:r>
            <a:r>
              <a:rPr lang="en-US" sz="1200" kern="1200" dirty="0">
                <a:solidFill>
                  <a:schemeClr val="tx1"/>
                </a:solidFill>
                <a:effectLst/>
                <a:latin typeface="+mn-lt"/>
                <a:ea typeface="+mn-ea"/>
                <a:cs typeface="+mn-cs"/>
              </a:rPr>
              <a:t> At the top of the screen, click the Answer Eliminator button, which looks like an X. On multiple-choice or multiple-select test questions, this tool may be used to mark an “X” on the options that the student thinks are incorrect.</a:t>
            </a:r>
          </a:p>
          <a:p>
            <a:r>
              <a:rPr lang="en-US" sz="1200" b="1" kern="1200" dirty="0">
                <a:solidFill>
                  <a:schemeClr val="tx1"/>
                </a:solidFill>
                <a:effectLst/>
                <a:latin typeface="+mn-lt"/>
                <a:ea typeface="+mn-ea"/>
                <a:cs typeface="+mn-cs"/>
              </a:rPr>
              <a:t>Item Types: </a:t>
            </a:r>
            <a:r>
              <a:rPr lang="en-US" sz="1200" kern="1200" dirty="0">
                <a:solidFill>
                  <a:schemeClr val="tx1"/>
                </a:solidFill>
                <a:effectLst/>
                <a:latin typeface="+mn-lt"/>
                <a:ea typeface="+mn-ea"/>
                <a:cs typeface="+mn-cs"/>
              </a:rPr>
              <a:t>As students move through the practice test, encourage them to practice with all of the different item types and ask questions.</a:t>
            </a:r>
          </a:p>
          <a:p>
            <a:r>
              <a:rPr lang="en-US" sz="1200" b="1" kern="1200" dirty="0">
                <a:solidFill>
                  <a:schemeClr val="tx1"/>
                </a:solidFill>
                <a:effectLst/>
                <a:latin typeface="+mn-lt"/>
                <a:ea typeface="+mn-ea"/>
                <a:cs typeface="+mn-cs"/>
              </a:rPr>
              <a:t>New for 2023-24: </a:t>
            </a:r>
            <a:r>
              <a:rPr lang="en-US" sz="1200" kern="1200" dirty="0">
                <a:solidFill>
                  <a:schemeClr val="tx1"/>
                </a:solidFill>
                <a:effectLst/>
                <a:latin typeface="+mn-lt"/>
                <a:ea typeface="+mn-ea"/>
                <a:cs typeface="+mn-cs"/>
              </a:rPr>
              <a:t>All students now have access to the </a:t>
            </a:r>
            <a:r>
              <a:rPr lang="en-US" sz="1200" b="1" kern="1200" dirty="0">
                <a:solidFill>
                  <a:schemeClr val="tx1"/>
                </a:solidFill>
                <a:effectLst/>
                <a:latin typeface="+mn-lt"/>
                <a:ea typeface="+mn-ea"/>
                <a:cs typeface="+mn-cs"/>
              </a:rPr>
              <a:t>Color Contrast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Answer Masking </a:t>
            </a:r>
            <a:r>
              <a:rPr lang="en-US" sz="1200" kern="1200" dirty="0">
                <a:solidFill>
                  <a:schemeClr val="tx1"/>
                </a:solidFill>
                <a:effectLst/>
                <a:latin typeface="+mn-lt"/>
                <a:ea typeface="+mn-ea"/>
                <a:cs typeface="+mn-cs"/>
              </a:rPr>
              <a:t>accessibility features in TestNav. To access these, select each accessibility feature in the User drop-down menu. </a:t>
            </a:r>
          </a:p>
        </p:txBody>
      </p:sp>
      <p:sp>
        <p:nvSpPr>
          <p:cNvPr id="4" name="Slide Number Placeholder 3"/>
          <p:cNvSpPr>
            <a:spLocks noGrp="1"/>
          </p:cNvSpPr>
          <p:nvPr>
            <p:ph type="sldNum" sz="quarter" idx="10"/>
          </p:nvPr>
        </p:nvSpPr>
        <p:spPr/>
        <p:txBody>
          <a:bodyPr/>
          <a:lstStyle/>
          <a:p>
            <a:fld id="{286E5E2B-1940-4C12-B0CF-52993C2CB7F2}" type="slidenum">
              <a:rPr lang="en-US" smtClean="0"/>
              <a:pPr/>
              <a:t>29</a:t>
            </a:fld>
            <a:endParaRPr lang="en-US"/>
          </a:p>
        </p:txBody>
      </p:sp>
    </p:spTree>
    <p:extLst>
      <p:ext uri="{BB962C8B-B14F-4D97-AF65-F5344CB8AC3E}">
        <p14:creationId xmlns:p14="http://schemas.microsoft.com/office/powerpoint/2010/main" val="184419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In </a:t>
            </a:r>
            <a:r>
              <a:rPr lang="en-US" sz="1200" dirty="0"/>
              <a:t>these slides</a:t>
            </a:r>
            <a:r>
              <a:rPr lang="en-US" sz="1200" kern="1200" dirty="0">
                <a:solidFill>
                  <a:schemeClr val="tx1"/>
                </a:solidFill>
                <a:effectLst/>
                <a:latin typeface="+mn-lt"/>
                <a:ea typeface="+mn-ea"/>
                <a:cs typeface="+mn-cs"/>
              </a:rPr>
              <a:t>, we will demonstrate the steps to prepare for and administer an Infrastructure Trial. We will cover the roles of test coordinators and test administrators, scheduling the trial and the staff who may need to be involved, planning for device capacity, and </a:t>
            </a:r>
            <a:r>
              <a:rPr lang="en-US" sz="1200" dirty="0" err="1"/>
              <a:t>PearsonAccess</a:t>
            </a:r>
            <a:r>
              <a:rPr lang="en-US" sz="1200" dirty="0"/>
              <a:t> N</a:t>
            </a:r>
            <a:r>
              <a:rPr lang="en-US" sz="1200" baseline="0" dirty="0"/>
              <a:t>ext</a:t>
            </a:r>
            <a:r>
              <a:rPr lang="en-US" sz="1200" kern="1200" dirty="0">
                <a:solidFill>
                  <a:schemeClr val="tx1"/>
                </a:solidFill>
                <a:effectLst/>
                <a:latin typeface="+mn-lt"/>
                <a:ea typeface="+mn-ea"/>
                <a:cs typeface="+mn-cs"/>
              </a:rPr>
              <a:t> (PAN) setup. We will also provide a demonstration of the TestNav tools.</a:t>
            </a: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3</a:t>
            </a:fld>
            <a:endParaRPr lang="en-US"/>
          </a:p>
        </p:txBody>
      </p:sp>
    </p:spTree>
    <p:extLst>
      <p:ext uri="{BB962C8B-B14F-4D97-AF65-F5344CB8AC3E}">
        <p14:creationId xmlns:p14="http://schemas.microsoft.com/office/powerpoint/2010/main" val="4056788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Sign Out of TestNav: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all the Infrastructure Trial tests, when students finish testing, they should click on the green “Submit Final Answers” button, and then sign out of TestNav.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Stop Sessions: </a:t>
            </a:r>
          </a:p>
          <a:p>
            <a:r>
              <a:rPr lang="en-US" sz="1200" kern="1200" dirty="0">
                <a:solidFill>
                  <a:schemeClr val="tx1"/>
                </a:solidFill>
                <a:effectLst/>
                <a:latin typeface="+mn-lt"/>
                <a:ea typeface="+mn-ea"/>
                <a:cs typeface="+mn-cs"/>
              </a:rPr>
              <a:t>After testing during an operational administration, test administrators and test coordinators will need to stop PAN Sessions,</a:t>
            </a:r>
            <a:r>
              <a:rPr lang="en-US" sz="1200" dirty="0"/>
              <a:t> </a:t>
            </a:r>
            <a:r>
              <a:rPr lang="en-US" sz="1200" kern="1200" dirty="0">
                <a:solidFill>
                  <a:schemeClr val="tx1"/>
                </a:solidFill>
                <a:effectLst/>
                <a:latin typeface="+mn-lt"/>
                <a:ea typeface="+mn-ea"/>
                <a:cs typeface="+mn-cs"/>
              </a:rPr>
              <a:t>but this is not needed for the Infrastructure Trial. However, test administrators and test coordinators may want to try this out during the Infrastructure Trial; they can do so once all students’ sessions are in “Complete” or “Marked Complete” status.</a:t>
            </a:r>
            <a:r>
              <a:rPr lang="en-US" sz="1200" dirty="0">
                <a:latin typeface="+mn-lt"/>
              </a:rPr>
              <a:t>  </a:t>
            </a:r>
            <a:r>
              <a:rPr lang="en-US" sz="1200" b="0" i="0" dirty="0">
                <a:solidFill>
                  <a:srgbClr val="313537"/>
                </a:solidFill>
                <a:effectLst/>
                <a:latin typeface="+mn-lt"/>
              </a:rPr>
              <a:t>In order to stop sessions, select the ”Stop Session” button.</a:t>
            </a:r>
            <a:endParaRPr lang="en-US" sz="1200" b="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the Infrastructure Trial, it is advised to set aside some time with technology coordinators, test coordinators, and test administrators to discuss how the trial worked and if there could be improvements made prior to operational testing.</a:t>
            </a:r>
          </a:p>
        </p:txBody>
      </p:sp>
      <p:sp>
        <p:nvSpPr>
          <p:cNvPr id="4" name="Slide Number Placeholder 3"/>
          <p:cNvSpPr>
            <a:spLocks noGrp="1"/>
          </p:cNvSpPr>
          <p:nvPr>
            <p:ph type="sldNum" sz="quarter" idx="10"/>
          </p:nvPr>
        </p:nvSpPr>
        <p:spPr/>
        <p:txBody>
          <a:bodyPr/>
          <a:lstStyle/>
          <a:p>
            <a:fld id="{286E5E2B-1940-4C12-B0CF-52993C2CB7F2}" type="slidenum">
              <a:rPr lang="en-US" smtClean="0"/>
              <a:pPr/>
              <a:t>30</a:t>
            </a:fld>
            <a:endParaRPr lang="en-US"/>
          </a:p>
        </p:txBody>
      </p:sp>
    </p:spTree>
    <p:extLst>
      <p:ext uri="{BB962C8B-B14F-4D97-AF65-F5344CB8AC3E}">
        <p14:creationId xmlns:p14="http://schemas.microsoft.com/office/powerpoint/2010/main" val="2569592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resources to help you with the Infrastructure Trial.</a:t>
            </a:r>
            <a:endParaRPr lang="en-US" sz="1200"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31</a:t>
            </a:fld>
            <a:endParaRPr lang="en-US"/>
          </a:p>
        </p:txBody>
      </p:sp>
    </p:spTree>
    <p:extLst>
      <p:ext uri="{BB962C8B-B14F-4D97-AF65-F5344CB8AC3E}">
        <p14:creationId xmlns:p14="http://schemas.microsoft.com/office/powerpoint/2010/main" val="197601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32</a:t>
            </a:fld>
            <a:endParaRPr lang="en-US"/>
          </a:p>
        </p:txBody>
      </p:sp>
    </p:spTree>
    <p:extLst>
      <p:ext uri="{BB962C8B-B14F-4D97-AF65-F5344CB8AC3E}">
        <p14:creationId xmlns:p14="http://schemas.microsoft.com/office/powerpoint/2010/main" val="63247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endParaRPr lang="en-US" sz="1400"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4</a:t>
            </a:fld>
            <a:endParaRPr lang="en-US"/>
          </a:p>
        </p:txBody>
      </p:sp>
    </p:spTree>
    <p:extLst>
      <p:ext uri="{BB962C8B-B14F-4D97-AF65-F5344CB8AC3E}">
        <p14:creationId xmlns:p14="http://schemas.microsoft.com/office/powerpoint/2010/main" val="338539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App Check is completed in TestNav after configuring the network and downloading TestNav on student devices. It </a:t>
            </a:r>
            <a:r>
              <a:rPr lang="en-US" sz="1200" b="0" i="0" kern="1200" dirty="0">
                <a:solidFill>
                  <a:schemeClr val="dk1"/>
                </a:solidFill>
                <a:effectLst/>
                <a:latin typeface="+mn-lt"/>
                <a:ea typeface="+mn-ea"/>
                <a:cs typeface="Arial" panose="020B0604020202020204" pitchFamily="34" charset="0"/>
              </a:rPr>
              <a:t>confirms that the device can connect to TestNav and that it is able to launch TestNav in kiosk (locked-down) mode. Steps to complete App Check can be found beginning on page 8 of the Infrastructure Trial Readiness Guide, under “Test the “lock down” settings.”</a:t>
            </a:r>
            <a:endParaRPr lang="en-US"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a:defRPr/>
            </a:pPr>
            <a:endParaRPr lang="en-US" sz="1200" strike="sng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5</a:t>
            </a:fld>
            <a:endParaRPr lang="en-US"/>
          </a:p>
        </p:txBody>
      </p:sp>
    </p:spTree>
    <p:extLst>
      <p:ext uri="{BB962C8B-B14F-4D97-AF65-F5344CB8AC3E}">
        <p14:creationId xmlns:p14="http://schemas.microsoft.com/office/powerpoint/2010/main" val="121094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a:defRPr/>
            </a:pPr>
            <a:endParaRPr lang="en-US" sz="1200" strike="no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6</a:t>
            </a:fld>
            <a:endParaRPr lang="en-US"/>
          </a:p>
        </p:txBody>
      </p:sp>
    </p:spTree>
    <p:extLst>
      <p:ext uri="{BB962C8B-B14F-4D97-AF65-F5344CB8AC3E}">
        <p14:creationId xmlns:p14="http://schemas.microsoft.com/office/powerpoint/2010/main" val="394418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pPr>
              <a:defRPr/>
            </a:pPr>
            <a:endParaRPr lang="en-US" sz="1200" strike="no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7</a:t>
            </a:fld>
            <a:endParaRPr lang="en-US"/>
          </a:p>
        </p:txBody>
      </p:sp>
    </p:spTree>
    <p:extLst>
      <p:ext uri="{BB962C8B-B14F-4D97-AF65-F5344CB8AC3E}">
        <p14:creationId xmlns:p14="http://schemas.microsoft.com/office/powerpoint/2010/main" val="332978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6E5E2B-1940-4C12-B0CF-52993C2CB7F2}" type="slidenum">
              <a:rPr lang="en-US" smtClean="0"/>
              <a:pPr/>
              <a:t>8</a:t>
            </a:fld>
            <a:endParaRPr lang="en-US"/>
          </a:p>
        </p:txBody>
      </p:sp>
    </p:spTree>
    <p:extLst>
      <p:ext uri="{BB962C8B-B14F-4D97-AF65-F5344CB8AC3E}">
        <p14:creationId xmlns:p14="http://schemas.microsoft.com/office/powerpoint/2010/main" val="257640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43000"/>
            <a:ext cx="3990975"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Infrastructure Trial is an opportunity for districts and schools to prepare for the computer-based tests by simulating test day network utilization.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recommended that the Infrastructure Trial include everyone who will participate in computer-based testing: test coordinators, test administrators, technology coordinators, and students. It is recommended that students participate so they may practice taking online tests and so that technology coordinators have an approximate idea of the bandwidth needed for online testing.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Schools should plan for the largest number of students who will be concurrently </a:t>
            </a:r>
            <a:r>
              <a:rPr lang="en-US" sz="1200" dirty="0"/>
              <a:t>using</a:t>
            </a:r>
            <a:r>
              <a:rPr lang="en-US" sz="1200" strike="noStrike" kern="1200" dirty="0">
                <a:solidFill>
                  <a:schemeClr val="tx1"/>
                </a:solidFill>
                <a:effectLst/>
                <a:latin typeface="+mn-lt"/>
                <a:ea typeface="+mn-ea"/>
                <a:cs typeface="+mn-cs"/>
              </a:rPr>
              <a:t> school network resources</a:t>
            </a:r>
            <a:r>
              <a:rPr lang="en-US" sz="1200" kern="1200" dirty="0">
                <a:solidFill>
                  <a:schemeClr val="tx1"/>
                </a:solidFill>
                <a:effectLst/>
                <a:latin typeface="+mn-lt"/>
                <a:ea typeface="+mn-ea"/>
                <a:cs typeface="+mn-cs"/>
              </a:rPr>
              <a:t> so they can “stress test” the network during the trial.</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ProctorCache</a:t>
            </a:r>
            <a:r>
              <a:rPr lang="en-US" sz="1200" kern="1200" dirty="0">
                <a:solidFill>
                  <a:schemeClr val="tx1"/>
                </a:solidFill>
                <a:effectLst/>
                <a:latin typeface="+mn-lt"/>
                <a:ea typeface="+mn-ea"/>
                <a:cs typeface="+mn-cs"/>
              </a:rPr>
              <a:t> is optional s</a:t>
            </a:r>
            <a:r>
              <a:rPr lang="en-US" sz="1200" dirty="0"/>
              <a:t>oftware that allows for precaching of test content on a designated precaching machine located at the school or district and can reduce bandwidth requirements. </a:t>
            </a: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E5E2B-1940-4C12-B0CF-52993C2CB7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808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p>
        </p:txBody>
      </p:sp>
      <p:sp>
        <p:nvSpPr>
          <p:cNvPr id="4" name="Date Placeholder 3"/>
          <p:cNvSpPr>
            <a:spLocks noGrp="1"/>
          </p:cNvSpPr>
          <p:nvPr>
            <p:ph type="dt" sz="half" idx="10"/>
          </p:nvPr>
        </p:nvSpPr>
        <p:spPr/>
        <p:txBody>
          <a:bodyPr/>
          <a:lstStyle/>
          <a:p>
            <a:fld id="{C5DDB913-7D55-4B26-8C59-002010C83F2E}"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322" y="633291"/>
            <a:ext cx="2874134" cy="1398511"/>
          </a:xfrm>
          <a:prstGeom prst="rect">
            <a:avLst/>
          </a:prstGeom>
        </p:spPr>
      </p:pic>
    </p:spTree>
    <p:extLst>
      <p:ext uri="{BB962C8B-B14F-4D97-AF65-F5344CB8AC3E}">
        <p14:creationId xmlns:p14="http://schemas.microsoft.com/office/powerpoint/2010/main" val="427118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41902"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33058" y="0"/>
            <a:ext cx="52807"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673607"/>
            <a:ext cx="2640330" cy="2590800"/>
          </a:xfrm>
        </p:spPr>
        <p:txBody>
          <a:bodyPr anchor="b">
            <a:normAutofit/>
          </a:bodyPr>
          <a:lstStyle>
            <a:lvl1pPr>
              <a:defRPr sz="3960" b="0">
                <a:solidFill>
                  <a:srgbClr val="FFFFFF"/>
                </a:solidFill>
              </a:defRPr>
            </a:lvl1pPr>
          </a:lstStyle>
          <a:p>
            <a:r>
              <a:rPr lang="en-US"/>
              <a:t>Click to edit Master title style</a:t>
            </a:r>
          </a:p>
        </p:txBody>
      </p:sp>
      <p:sp>
        <p:nvSpPr>
          <p:cNvPr id="3" name="Content Placeholder 2"/>
          <p:cNvSpPr>
            <a:spLocks noGrp="1"/>
          </p:cNvSpPr>
          <p:nvPr>
            <p:ph idx="1"/>
          </p:nvPr>
        </p:nvSpPr>
        <p:spPr>
          <a:xfrm>
            <a:off x="3806261" y="829056"/>
            <a:ext cx="5510332" cy="595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7190" y="3316224"/>
            <a:ext cx="2640330" cy="3829674"/>
          </a:xfrm>
        </p:spPr>
        <p:txBody>
          <a:bodyPr lIns="91440" rIns="91440">
            <a:normAutofit/>
          </a:bodyPr>
          <a:lstStyle>
            <a:lvl1pPr marL="0" indent="0">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a:xfrm>
            <a:off x="384048" y="7321092"/>
            <a:ext cx="2160271" cy="413808"/>
          </a:xfrm>
        </p:spPr>
        <p:txBody>
          <a:bodyPr/>
          <a:lstStyle>
            <a:lvl1pPr algn="l">
              <a:defRPr/>
            </a:lvl1pPr>
          </a:lstStyle>
          <a:p>
            <a:fld id="{C5DDB913-7D55-4B26-8C59-002010C83F2E}" type="datetimeFigureOut">
              <a:rPr lang="en-US" smtClean="0"/>
              <a:pPr/>
              <a:t>1/5/2024</a:t>
            </a:fld>
            <a:endParaRPr lang="en-US"/>
          </a:p>
        </p:txBody>
      </p:sp>
      <p:sp>
        <p:nvSpPr>
          <p:cNvPr id="6" name="Footer Placeholder 5"/>
          <p:cNvSpPr>
            <a:spLocks noGrp="1"/>
          </p:cNvSpPr>
          <p:nvPr>
            <p:ph type="ftr" sz="quarter" idx="11"/>
          </p:nvPr>
        </p:nvSpPr>
        <p:spPr>
          <a:xfrm>
            <a:off x="3960495" y="7321092"/>
            <a:ext cx="3834765" cy="41380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ECBEA4-1289-4841-8FF9-1B742979BDB3}" type="slidenum">
              <a:rPr lang="en-US" smtClean="0"/>
              <a:pPr/>
              <a:t>‹#›</a:t>
            </a:fld>
            <a:endParaRPr lang="en-US"/>
          </a:p>
        </p:txBody>
      </p:sp>
    </p:spTree>
    <p:extLst>
      <p:ext uri="{BB962C8B-B14F-4D97-AF65-F5344CB8AC3E}">
        <p14:creationId xmlns:p14="http://schemas.microsoft.com/office/powerpoint/2010/main" val="330326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0055781"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570420"/>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5751576"/>
            <a:ext cx="8348472" cy="932688"/>
          </a:xfrm>
        </p:spPr>
        <p:txBody>
          <a:bodyPr tIns="0" bIns="0" anchor="b">
            <a:noAutofit/>
          </a:bodyPr>
          <a:lstStyle>
            <a:lvl1pPr>
              <a:defRPr sz="396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4" y="0"/>
            <a:ext cx="10058388" cy="5570419"/>
          </a:xfrm>
          <a:blipFill>
            <a:blip r:embed="rId2" cstate="print"/>
            <a:stretch>
              <a:fillRect/>
            </a:stretch>
          </a:blipFill>
        </p:spPr>
        <p:txBody>
          <a:bodyPr lIns="457200" tIns="457200" anchor="t"/>
          <a:lstStyle>
            <a:lvl1pPr marL="0" indent="0">
              <a:buNone/>
              <a:defRPr sz="3520">
                <a:solidFill>
                  <a:schemeClr val="bg1"/>
                </a:solidFill>
              </a:defRPr>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p>
        </p:txBody>
      </p:sp>
      <p:sp>
        <p:nvSpPr>
          <p:cNvPr id="4" name="Text Placeholder 3"/>
          <p:cNvSpPr>
            <a:spLocks noGrp="1"/>
          </p:cNvSpPr>
          <p:nvPr>
            <p:ph type="body" sz="half" idx="2"/>
          </p:nvPr>
        </p:nvSpPr>
        <p:spPr>
          <a:xfrm>
            <a:off x="905255" y="6694627"/>
            <a:ext cx="8348472" cy="673608"/>
          </a:xfrm>
        </p:spPr>
        <p:txBody>
          <a:bodyPr lIns="91440" tIns="0" rIns="91440" bIns="0">
            <a:normAutofit/>
          </a:bodyPr>
          <a:lstStyle>
            <a:lvl1pPr marL="0" indent="0">
              <a:spcBef>
                <a:spcPts val="0"/>
              </a:spcBef>
              <a:spcAft>
                <a:spcPts val="660"/>
              </a:spcAft>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fld id="{C5DDB913-7D55-4B26-8C59-002010C83F2E}"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50464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522077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98043" y="470084"/>
            <a:ext cx="2168843" cy="65250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470083"/>
            <a:ext cx="6380798" cy="6525076"/>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327128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256" y="324819"/>
            <a:ext cx="5991303" cy="1644191"/>
          </a:xfrm>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sp>
        <p:nvSpPr>
          <p:cNvPr id="7" name="Rectangle 6"/>
          <p:cNvSpPr/>
          <p:nvPr userDrawn="1"/>
        </p:nvSpPr>
        <p:spPr>
          <a:xfrm>
            <a:off x="7019919" y="747974"/>
            <a:ext cx="2046257" cy="119176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Tree>
    <p:extLst>
      <p:ext uri="{BB962C8B-B14F-4D97-AF65-F5344CB8AC3E}">
        <p14:creationId xmlns:p14="http://schemas.microsoft.com/office/powerpoint/2010/main" val="339406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256" y="324819"/>
            <a:ext cx="5991303" cy="1644191"/>
          </a:xfrm>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DB913-7D55-4B26-8C59-002010C83F2E}"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pic>
        <p:nvPicPr>
          <p:cNvPr id="7" name="Picture 1" descr="Logo&#10;&#10;Description automatically generated with medium confidence">
            <a:extLst>
              <a:ext uri="{FF2B5EF4-FFF2-40B4-BE49-F238E27FC236}">
                <a16:creationId xmlns:a16="http://schemas.microsoft.com/office/drawing/2014/main" id="{A82CBF1D-5EDC-50F7-D639-EDC0EA5BA4A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96559" y="1185606"/>
            <a:ext cx="2582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29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p>
        </p:txBody>
      </p:sp>
      <p:sp>
        <p:nvSpPr>
          <p:cNvPr id="4" name="Date Placeholder 3"/>
          <p:cNvSpPr>
            <a:spLocks noGrp="1"/>
          </p:cNvSpPr>
          <p:nvPr>
            <p:ph type="dt" sz="half" idx="10"/>
          </p:nvPr>
        </p:nvSpPr>
        <p:spPr/>
        <p:txBody>
          <a:bodyPr/>
          <a:lstStyle/>
          <a:p>
            <a:fld id="{C5DDB913-7D55-4B26-8C59-002010C83F2E}"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1" descr="Logo&#10;&#10;Description automatically generated with medium confidence">
            <a:extLst>
              <a:ext uri="{FF2B5EF4-FFF2-40B4-BE49-F238E27FC236}">
                <a16:creationId xmlns:a16="http://schemas.microsoft.com/office/drawing/2014/main" id="{80E2B0AA-1D4C-6D69-511D-6A38CB7842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6318" y="520966"/>
            <a:ext cx="4352027" cy="9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539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860146"/>
            <a:ext cx="8298180" cy="4041648"/>
          </a:xfrm>
        </p:spPr>
        <p:txBody>
          <a:bodyPr anchor="b" anchorCtr="0">
            <a:normAutofit/>
          </a:bodyPr>
          <a:lstStyle>
            <a:lvl1pPr>
              <a:lnSpc>
                <a:spcPct val="85000"/>
              </a:lnSpc>
              <a:defRPr sz="88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905256" y="5046878"/>
            <a:ext cx="8298180" cy="1295400"/>
          </a:xfrm>
        </p:spPr>
        <p:txBody>
          <a:bodyPr lIns="91440" rIns="91440" anchor="t" anchorCtr="0">
            <a:normAutofit/>
          </a:bodyPr>
          <a:lstStyle>
            <a:lvl1pPr marL="0" indent="0">
              <a:buNone/>
              <a:defRPr sz="2640" cap="all" spc="220" baseline="0">
                <a:solidFill>
                  <a:schemeClr val="tx2"/>
                </a:solidFill>
                <a:latin typeface="+mj-lt"/>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DDB913-7D55-4B26-8C59-002010C83F2E}"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38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905256" y="324819"/>
            <a:ext cx="8298180" cy="1644191"/>
          </a:xfrm>
        </p:spPr>
        <p:txBody>
          <a:bodyPr/>
          <a:lstStyle/>
          <a:p>
            <a:r>
              <a:rPr lang="en-US"/>
              <a:t>Click to edit Master title style</a:t>
            </a:r>
          </a:p>
        </p:txBody>
      </p:sp>
      <p:sp>
        <p:nvSpPr>
          <p:cNvPr id="3" name="Content Placeholder 2"/>
          <p:cNvSpPr>
            <a:spLocks noGrp="1"/>
          </p:cNvSpPr>
          <p:nvPr>
            <p:ph sz="half" idx="1"/>
          </p:nvPr>
        </p:nvSpPr>
        <p:spPr>
          <a:xfrm>
            <a:off x="905256" y="2091832"/>
            <a:ext cx="4073652" cy="4559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784" y="2091835"/>
            <a:ext cx="4073652" cy="4559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DDB913-7D55-4B26-8C59-002010C83F2E}"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815074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05256" y="324819"/>
            <a:ext cx="8298180" cy="1644191"/>
          </a:xfrm>
        </p:spPr>
        <p:txBody>
          <a:bodyPr/>
          <a:lstStyle/>
          <a:p>
            <a:r>
              <a:rPr lang="en-US"/>
              <a:t>Click to edit Master title style</a:t>
            </a:r>
          </a:p>
        </p:txBody>
      </p:sp>
      <p:sp>
        <p:nvSpPr>
          <p:cNvPr id="3" name="Text Placeholder 2"/>
          <p:cNvSpPr>
            <a:spLocks noGrp="1"/>
          </p:cNvSpPr>
          <p:nvPr>
            <p:ph type="body" idx="1"/>
          </p:nvPr>
        </p:nvSpPr>
        <p:spPr>
          <a:xfrm>
            <a:off x="905256"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905256"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9784"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29784" y="2926645"/>
            <a:ext cx="4073652"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DDB913-7D55-4B26-8C59-002010C83F2E}" type="datetimeFigureOut">
              <a:rPr lang="en-US" smtClean="0"/>
              <a:pPr/>
              <a:t>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423562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DDB913-7D55-4B26-8C59-002010C83F2E}" type="datetimeFigureOut">
              <a:rPr lang="en-US" smtClean="0"/>
              <a:pPr/>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73542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DDB913-7D55-4B26-8C59-002010C83F2E}" type="datetimeFigureOut">
              <a:rPr lang="en-US" smtClean="0"/>
              <a:pPr/>
              <a:t>1/5/2024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a:p>
        </p:txBody>
      </p:sp>
    </p:spTree>
    <p:extLst>
      <p:ext uri="{BB962C8B-B14F-4D97-AF65-F5344CB8AC3E}">
        <p14:creationId xmlns:p14="http://schemas.microsoft.com/office/powerpoint/2010/main" val="2669075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254240"/>
            <a:ext cx="1005840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178891"/>
            <a:ext cx="10058401" cy="74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256" y="324819"/>
            <a:ext cx="8298180" cy="164419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905255" y="2091832"/>
            <a:ext cx="8298181" cy="45598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5258" y="7321092"/>
            <a:ext cx="2039623" cy="413808"/>
          </a:xfrm>
          <a:prstGeom prst="rect">
            <a:avLst/>
          </a:prstGeom>
        </p:spPr>
        <p:txBody>
          <a:bodyPr vert="horz" lIns="91440" tIns="45720" rIns="91440" bIns="45720" rtlCol="0" anchor="ctr"/>
          <a:lstStyle>
            <a:lvl1pPr algn="l">
              <a:defRPr sz="990">
                <a:solidFill>
                  <a:srgbClr val="FFFFFF"/>
                </a:solidFill>
              </a:defRPr>
            </a:lvl1pPr>
          </a:lstStyle>
          <a:p>
            <a:fld id="{C5DDB913-7D55-4B26-8C59-002010C83F2E}" type="datetimeFigureOut">
              <a:rPr lang="en-US" smtClean="0"/>
              <a:pPr/>
              <a:t>1/5/2024</a:t>
            </a:fld>
            <a:endParaRPr lang="en-US"/>
          </a:p>
        </p:txBody>
      </p:sp>
      <p:sp>
        <p:nvSpPr>
          <p:cNvPr id="5" name="Footer Placeholder 4"/>
          <p:cNvSpPr>
            <a:spLocks noGrp="1"/>
          </p:cNvSpPr>
          <p:nvPr>
            <p:ph type="ftr" sz="quarter" idx="3"/>
          </p:nvPr>
        </p:nvSpPr>
        <p:spPr>
          <a:xfrm>
            <a:off x="3041104" y="7321092"/>
            <a:ext cx="3978813" cy="413808"/>
          </a:xfrm>
          <a:prstGeom prst="rect">
            <a:avLst/>
          </a:prstGeom>
        </p:spPr>
        <p:txBody>
          <a:bodyPr vert="horz" lIns="91440" tIns="45720" rIns="91440" bIns="45720" rtlCol="0" anchor="ctr"/>
          <a:lstStyle>
            <a:lvl1pPr algn="ctr">
              <a:defRPr sz="99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8167879" y="7321092"/>
            <a:ext cx="1082421" cy="413808"/>
          </a:xfrm>
          <a:prstGeom prst="rect">
            <a:avLst/>
          </a:prstGeom>
        </p:spPr>
        <p:txBody>
          <a:bodyPr vert="horz" lIns="91440" tIns="45720" rIns="91440" bIns="45720" rtlCol="0" anchor="ctr"/>
          <a:lstStyle>
            <a:lvl1pPr algn="r">
              <a:defRPr sz="1155">
                <a:solidFill>
                  <a:srgbClr val="FFFFFF"/>
                </a:solidFill>
              </a:defRPr>
            </a:lvl1pPr>
          </a:lstStyle>
          <a:p>
            <a:fld id="{97ECBEA4-1289-4841-8FF9-1B742979BDB3}" type="slidenum">
              <a:rPr lang="en-US" smtClean="0"/>
              <a:pPr/>
              <a:t>‹#›</a:t>
            </a:fld>
            <a:endParaRPr lang="en-US"/>
          </a:p>
        </p:txBody>
      </p:sp>
      <p:cxnSp>
        <p:nvCxnSpPr>
          <p:cNvPr id="10" name="Straight Connector 9"/>
          <p:cNvCxnSpPr/>
          <p:nvPr/>
        </p:nvCxnSpPr>
        <p:spPr>
          <a:xfrm>
            <a:off x="984664" y="1969558"/>
            <a:ext cx="82227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054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5"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xStyles>
    <p:titleStyle>
      <a:lvl1pPr algn="l" defTabSz="1005840" rtl="0" eaLnBrk="1" latinLnBrk="0" hangingPunct="1">
        <a:lnSpc>
          <a:spcPct val="85000"/>
        </a:lnSpc>
        <a:spcBef>
          <a:spcPct val="0"/>
        </a:spcBef>
        <a:buNone/>
        <a:defRPr sz="5280" kern="1200" spc="-55" baseline="0">
          <a:solidFill>
            <a:schemeClr val="tx1">
              <a:lumMod val="75000"/>
              <a:lumOff val="2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hyperlink" Target="http://mcas.pearsonsupport.com/technology-setup/"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7.xml"/><Relationship Id="rId6" Type="http://schemas.openxmlformats.org/officeDocument/2006/relationships/image" Target="../media/image33.png"/><Relationship Id="rId5" Type="http://schemas.openxmlformats.org/officeDocument/2006/relationships/notesSlide" Target="../notesSlides/notesSlide29.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hyperlink" Target="http://mcas.pearsonsupport.com/student/" TargetMode="External"/><Relationship Id="rId3" Type="http://schemas.openxmlformats.org/officeDocument/2006/relationships/notesSlide" Target="../notesSlides/notesSlide31.xml"/><Relationship Id="rId7" Type="http://schemas.openxmlformats.org/officeDocument/2006/relationships/hyperlink" Target="https://support.assessment.pearson.com/x/BYDy" TargetMode="External"/><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hyperlink" Target="https://trng-mcas.pearsonaccessnext.com/" TargetMode="External"/><Relationship Id="rId5" Type="http://schemas.openxmlformats.org/officeDocument/2006/relationships/hyperlink" Target="http://mcas.pearsonsupport.com/technology-setup/" TargetMode="External"/><Relationship Id="rId10" Type="http://schemas.openxmlformats.org/officeDocument/2006/relationships/hyperlink" Target="https://www.doe.mass.edu/mcas/accessibility/default.html" TargetMode="External"/><Relationship Id="rId4" Type="http://schemas.openxmlformats.org/officeDocument/2006/relationships/hyperlink" Target="http://download.testnav.com/" TargetMode="External"/><Relationship Id="rId9" Type="http://schemas.openxmlformats.org/officeDocument/2006/relationships/hyperlink" Target="https://www.doe.mass.edu/mcas/admin.html"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hyperlink" Target="https://support.assessment.pearson.com/TN/app-check-error-messages-23069571.html" TargetMode="External"/><Relationship Id="rId4" Type="http://schemas.openxmlformats.org/officeDocument/2006/relationships/hyperlink" Target="https://support.assessment.pearson.com/TN/install-and-sign-in-32843558.html"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hyperlink" Target="http://mcas.pearsonsupport.com/manual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upport.assessment.pearson.com/TN/network-requirements-and-guidelines-23074307.htm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mcas.pearsonsupport.com/manuals/"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hyperlink" Target="http://mcas.pearsonsupport.com/technology-setup/" TargetMode="External"/><Relationship Id="rId4" Type="http://schemas.openxmlformats.org/officeDocument/2006/relationships/hyperlink" Target="http://trng-mcas.pearsonaccessnex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a:t>Infrastructure Trial</a:t>
            </a:r>
          </a:p>
        </p:txBody>
      </p:sp>
      <p:sp>
        <p:nvSpPr>
          <p:cNvPr id="3" name="Subtitle 2"/>
          <p:cNvSpPr>
            <a:spLocks noGrp="1"/>
          </p:cNvSpPr>
          <p:nvPr>
            <p:ph type="subTitle" idx="1"/>
          </p:nvPr>
        </p:nvSpPr>
        <p:spPr/>
        <p:txBody>
          <a:bodyPr>
            <a:normAutofit/>
          </a:bodyPr>
          <a:lstStyle/>
          <a:p>
            <a:r>
              <a:rPr lang="en-US"/>
              <a:t>Test Coordinators and Test Administrators</a:t>
            </a:r>
          </a:p>
        </p:txBody>
      </p:sp>
    </p:spTree>
    <p:custDataLst>
      <p:tags r:id="rId1"/>
    </p:custDataLst>
    <p:extLst>
      <p:ext uri="{BB962C8B-B14F-4D97-AF65-F5344CB8AC3E}">
        <p14:creationId xmlns:p14="http://schemas.microsoft.com/office/powerpoint/2010/main" val="367697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Infrastructure Trial Goals</a:t>
            </a:r>
          </a:p>
        </p:txBody>
      </p:sp>
      <p:sp>
        <p:nvSpPr>
          <p:cNvPr id="3" name="Content Placeholder 2"/>
          <p:cNvSpPr>
            <a:spLocks noGrp="1"/>
          </p:cNvSpPr>
          <p:nvPr>
            <p:ph idx="1"/>
          </p:nvPr>
        </p:nvSpPr>
        <p:spPr/>
        <p:txBody>
          <a:bodyPr>
            <a:normAutofit fontScale="92500" lnSpcReduction="10000"/>
          </a:bodyPr>
          <a:lstStyle/>
          <a:p>
            <a:pPr lvl="0"/>
            <a:r>
              <a:rPr lang="en-US" sz="2800" b="1" dirty="0"/>
              <a:t>The trial is designed to confirm that: </a:t>
            </a:r>
            <a:endParaRPr lang="en-US" sz="2800" dirty="0"/>
          </a:p>
          <a:p>
            <a:pPr lvl="1">
              <a:buFont typeface="Wingdings" panose="05000000000000000000" pitchFamily="2" charset="2"/>
              <a:buChar char="q"/>
            </a:pPr>
            <a:r>
              <a:rPr lang="en-US" sz="2800" dirty="0">
                <a:solidFill>
                  <a:schemeClr val="tx1"/>
                </a:solidFill>
              </a:rPr>
              <a:t>TestNav is configured correctly</a:t>
            </a:r>
          </a:p>
          <a:p>
            <a:pPr lvl="1">
              <a:buFont typeface="Wingdings" panose="05000000000000000000" pitchFamily="2" charset="2"/>
              <a:buChar char="q"/>
            </a:pPr>
            <a:r>
              <a:rPr lang="en-US" sz="2800" dirty="0">
                <a:solidFill>
                  <a:schemeClr val="tx1"/>
                </a:solidFill>
              </a:rPr>
              <a:t>If precaching, the ProctorCache machine is properly configured to deliver test content to devices</a:t>
            </a:r>
          </a:p>
          <a:p>
            <a:pPr lvl="1">
              <a:buFont typeface="Wingdings" panose="05000000000000000000" pitchFamily="2" charset="2"/>
              <a:buChar char="q"/>
            </a:pPr>
            <a:r>
              <a:rPr lang="en-US" sz="2800" dirty="0">
                <a:solidFill>
                  <a:schemeClr val="tx1"/>
                </a:solidFill>
              </a:rPr>
              <a:t>Devices can successfully run TestNav</a:t>
            </a:r>
          </a:p>
          <a:p>
            <a:pPr lvl="1">
              <a:buFont typeface="Wingdings" panose="05000000000000000000" pitchFamily="2" charset="2"/>
              <a:buChar char="q"/>
            </a:pPr>
            <a:r>
              <a:rPr lang="en-US" sz="2800" dirty="0">
                <a:solidFill>
                  <a:schemeClr val="tx1"/>
                </a:solidFill>
              </a:rPr>
              <a:t>Network security environment is configured to allow test content to devices (e.g., the appropriate URLs have been exempted)</a:t>
            </a:r>
          </a:p>
          <a:p>
            <a:pPr lvl="1">
              <a:buFont typeface="Wingdings" panose="05000000000000000000" pitchFamily="2" charset="2"/>
              <a:buChar char="q"/>
            </a:pPr>
            <a:r>
              <a:rPr lang="en-US" sz="2800" dirty="0">
                <a:solidFill>
                  <a:schemeClr val="tx1"/>
                </a:solidFill>
              </a:rPr>
              <a:t>Participating staff know how to monitor and manage a computer-based MCAS test</a:t>
            </a:r>
          </a:p>
          <a:p>
            <a:pPr lvl="1">
              <a:buFont typeface="Wingdings" panose="05000000000000000000" pitchFamily="2" charset="2"/>
              <a:buChar char="q"/>
            </a:pPr>
            <a:r>
              <a:rPr lang="en-US" sz="2800" dirty="0">
                <a:solidFill>
                  <a:schemeClr val="tx1"/>
                </a:solidFill>
              </a:rPr>
              <a:t>Students are familiar with the computer-based tools and format.</a:t>
            </a:r>
          </a:p>
        </p:txBody>
      </p:sp>
    </p:spTree>
    <p:custDataLst>
      <p:tags r:id="rId1"/>
    </p:custDataLst>
    <p:extLst>
      <p:ext uri="{BB962C8B-B14F-4D97-AF65-F5344CB8AC3E}">
        <p14:creationId xmlns:p14="http://schemas.microsoft.com/office/powerpoint/2010/main" val="4189057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Test Coordinator and </a:t>
            </a:r>
            <a:br>
              <a:rPr lang="en-US" dirty="0"/>
            </a:br>
            <a:r>
              <a:rPr lang="en-US" dirty="0"/>
              <a:t>Test Administrator Roles</a:t>
            </a:r>
          </a:p>
        </p:txBody>
      </p:sp>
      <p:sp>
        <p:nvSpPr>
          <p:cNvPr id="3" name="Content Placeholder 2"/>
          <p:cNvSpPr>
            <a:spLocks noGrp="1"/>
          </p:cNvSpPr>
          <p:nvPr>
            <p:ph idx="1"/>
          </p:nvPr>
        </p:nvSpPr>
        <p:spPr>
          <a:xfrm>
            <a:off x="905255" y="2091831"/>
            <a:ext cx="8808371" cy="4983525"/>
          </a:xfrm>
        </p:spPr>
        <p:txBody>
          <a:bodyPr vert="horz" lIns="0" tIns="45720" rIns="0" bIns="45720" rtlCol="0" anchor="t">
            <a:normAutofit lnSpcReduction="10000"/>
          </a:bodyPr>
          <a:lstStyle/>
          <a:p>
            <a:pPr marL="100330" indent="-100330"/>
            <a:r>
              <a:rPr lang="en-US" sz="2400" dirty="0"/>
              <a:t>Test coordinators:</a:t>
            </a:r>
            <a:endParaRPr lang="en-US" dirty="0"/>
          </a:p>
          <a:p>
            <a:pPr marL="422275" lvl="1" indent="-200660">
              <a:buFont typeface="Arial" panose="020B0604020202020204" pitchFamily="34" charset="0"/>
              <a:buChar char="•"/>
            </a:pPr>
            <a:r>
              <a:rPr lang="en-US" sz="2000" dirty="0"/>
              <a:t>Locate documentation outlined on the Resources slide</a:t>
            </a:r>
            <a:r>
              <a:rPr lang="en-US" sz="2000" dirty="0">
                <a:solidFill>
                  <a:schemeClr val="tx1"/>
                </a:solidFill>
              </a:rPr>
              <a:t> at the end of this PowerPoint</a:t>
            </a:r>
            <a:endParaRPr lang="en-US" sz="2000" dirty="0">
              <a:solidFill>
                <a:schemeClr val="tx1"/>
              </a:solidFill>
              <a:cs typeface="Calibri"/>
            </a:endParaRPr>
          </a:p>
          <a:p>
            <a:pPr marL="422275" lvl="1" indent="-200660">
              <a:buFont typeface="Arial" panose="020B0604020202020204" pitchFamily="34" charset="0"/>
              <a:buChar char="•"/>
            </a:pPr>
            <a:r>
              <a:rPr lang="en-US" sz="2000" dirty="0"/>
              <a:t>Plan, schedule, and oversee Infrastructure Trial activities</a:t>
            </a:r>
            <a:endParaRPr lang="en-US" sz="2000" dirty="0">
              <a:cs typeface="Calibri"/>
            </a:endParaRPr>
          </a:p>
          <a:p>
            <a:pPr marL="422275" lvl="1" indent="-200660">
              <a:buFont typeface="Arial" panose="020B0604020202020204" pitchFamily="34" charset="0"/>
              <a:buChar char="•"/>
            </a:pPr>
            <a:r>
              <a:rPr lang="en-US" sz="2000" dirty="0"/>
              <a:t>Train staff who will be participating in the trial </a:t>
            </a:r>
            <a:endParaRPr lang="en-US" sz="2000" dirty="0">
              <a:cs typeface="Calibri"/>
            </a:endParaRPr>
          </a:p>
          <a:p>
            <a:pPr marL="422275" lvl="1" indent="-200660">
              <a:buFont typeface="Arial" panose="020B0604020202020204" pitchFamily="34" charset="0"/>
              <a:buChar char="•"/>
            </a:pPr>
            <a:r>
              <a:rPr lang="en-US" sz="2000" dirty="0"/>
              <a:t>Report any technical issues to the technology coordinator</a:t>
            </a:r>
            <a:endParaRPr lang="en-US" sz="2000" dirty="0">
              <a:cs typeface="Calibri"/>
            </a:endParaRPr>
          </a:p>
          <a:p>
            <a:pPr marL="422275" lvl="1" indent="-200660">
              <a:buFont typeface="Arial" panose="020B0604020202020204" pitchFamily="34" charset="0"/>
              <a:buChar char="•"/>
            </a:pPr>
            <a:r>
              <a:rPr lang="en-US" sz="2000" dirty="0"/>
              <a:t>Resolve issues prior to operational testing</a:t>
            </a:r>
            <a:endParaRPr lang="en-US" sz="2000" dirty="0">
              <a:cs typeface="Calibri"/>
            </a:endParaRPr>
          </a:p>
          <a:p>
            <a:pPr marL="100330" indent="-100330"/>
            <a:r>
              <a:rPr lang="en-US" sz="2400" dirty="0"/>
              <a:t>Test administrators:</a:t>
            </a:r>
            <a:endParaRPr lang="en-US" sz="2400" dirty="0">
              <a:cs typeface="Calibri"/>
            </a:endParaRPr>
          </a:p>
          <a:p>
            <a:pPr marL="422275" lvl="1" indent="-200660">
              <a:buFont typeface="Arial" panose="020B0604020202020204" pitchFamily="34" charset="0"/>
              <a:buChar char="•"/>
            </a:pPr>
            <a:r>
              <a:rPr lang="en-US" sz="2000" dirty="0"/>
              <a:t>Oversee students taking practice tests</a:t>
            </a:r>
            <a:endParaRPr lang="en-US" sz="2000" dirty="0">
              <a:cs typeface="Calibri"/>
            </a:endParaRPr>
          </a:p>
          <a:p>
            <a:pPr marL="422275" lvl="1" indent="-200660">
              <a:buFont typeface="Arial" panose="020B0604020202020204" pitchFamily="34" charset="0"/>
              <a:buChar char="•"/>
            </a:pPr>
            <a:r>
              <a:rPr lang="en-US" sz="2000" dirty="0"/>
              <a:t>Manage testing sessions in PearsonAccess</a:t>
            </a:r>
            <a:r>
              <a:rPr lang="en-US" sz="2000" baseline="30000" dirty="0"/>
              <a:t>next</a:t>
            </a:r>
            <a:r>
              <a:rPr lang="en-US" sz="2000" dirty="0"/>
              <a:t> </a:t>
            </a:r>
            <a:endParaRPr lang="en-US" sz="2000" dirty="0">
              <a:cs typeface="Calibri"/>
            </a:endParaRPr>
          </a:p>
          <a:p>
            <a:pPr marL="422275" lvl="1" indent="-200660">
              <a:buFont typeface="Arial" panose="020B0604020202020204" pitchFamily="34" charset="0"/>
              <a:buChar char="•"/>
            </a:pPr>
            <a:r>
              <a:rPr lang="en-US" sz="2000" dirty="0"/>
              <a:t>Help students understand how to use the computer-based functionality (e.g., where to find the calculator, how to respond to drag-and-drop questions) </a:t>
            </a:r>
          </a:p>
          <a:p>
            <a:pPr marL="422275" lvl="1" indent="-200660">
              <a:buFont typeface="Arial" panose="020B0604020202020204" pitchFamily="34" charset="0"/>
              <a:buChar char="•"/>
            </a:pPr>
            <a:r>
              <a:rPr lang="en-US" sz="2000" b="0" i="0" dirty="0">
                <a:solidFill>
                  <a:srgbClr val="313537"/>
                </a:solidFill>
                <a:effectLst/>
              </a:rPr>
              <a:t>Know where to find supporting documentation outlined in the </a:t>
            </a:r>
            <a:r>
              <a:rPr lang="en-US" sz="2000" b="0" i="1" dirty="0">
                <a:solidFill>
                  <a:srgbClr val="313537"/>
                </a:solidFill>
                <a:effectLst/>
              </a:rPr>
              <a:t>Resources </a:t>
            </a:r>
            <a:r>
              <a:rPr lang="en-US" sz="2000" b="0" i="0" dirty="0">
                <a:solidFill>
                  <a:srgbClr val="313537"/>
                </a:solidFill>
                <a:effectLst/>
              </a:rPr>
              <a:t>slide at the end of this training, especially the optional scripts in the </a:t>
            </a:r>
            <a:r>
              <a:rPr lang="en-US" sz="2000" dirty="0">
                <a:solidFill>
                  <a:srgbClr val="003057"/>
                </a:solidFill>
                <a:effectLst/>
                <a:hlinkClick r:id="rId4"/>
              </a:rPr>
              <a:t>MCAS Infrastructure Trial Readiness Guide</a:t>
            </a:r>
            <a:r>
              <a:rPr lang="en-US" sz="2000" dirty="0">
                <a:solidFill>
                  <a:srgbClr val="313537"/>
                </a:solidFill>
                <a:effectLst/>
              </a:rPr>
              <a:t>.</a:t>
            </a:r>
          </a:p>
          <a:p>
            <a:pPr marL="422275" lvl="1" indent="-200660">
              <a:buFont typeface="Arial" panose="020B0604020202020204" pitchFamily="34" charset="0"/>
              <a:buChar char="•"/>
            </a:pPr>
            <a:endParaRPr lang="en-US" sz="2000" dirty="0">
              <a:cs typeface="Calibri"/>
            </a:endParaRPr>
          </a:p>
        </p:txBody>
      </p:sp>
    </p:spTree>
    <p:custDataLst>
      <p:tags r:id="rId1"/>
    </p:custDataLst>
    <p:extLst>
      <p:ext uri="{BB962C8B-B14F-4D97-AF65-F5344CB8AC3E}">
        <p14:creationId xmlns:p14="http://schemas.microsoft.com/office/powerpoint/2010/main" val="2822473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Schedule and Staffing</a:t>
            </a:r>
          </a:p>
        </p:txBody>
      </p:sp>
      <p:sp>
        <p:nvSpPr>
          <p:cNvPr id="3" name="Content Placeholder 2"/>
          <p:cNvSpPr>
            <a:spLocks noGrp="1"/>
          </p:cNvSpPr>
          <p:nvPr>
            <p:ph idx="1"/>
          </p:nvPr>
        </p:nvSpPr>
        <p:spPr>
          <a:xfrm>
            <a:off x="905255" y="2091832"/>
            <a:ext cx="8598509" cy="4998516"/>
          </a:xfrm>
        </p:spPr>
        <p:txBody>
          <a:bodyPr>
            <a:normAutofit fontScale="92500" lnSpcReduction="10000"/>
          </a:bodyPr>
          <a:lstStyle/>
          <a:p>
            <a:r>
              <a:rPr lang="en-US" sz="2400" dirty="0"/>
              <a:t>To ensure a successful Infrastructure Trial, test coordinators should:</a:t>
            </a:r>
          </a:p>
          <a:p>
            <a:pPr lvl="1">
              <a:buFont typeface="Arial" panose="020B0604020202020204" pitchFamily="34" charset="0"/>
              <a:buChar char="•"/>
            </a:pPr>
            <a:r>
              <a:rPr lang="en-US" sz="2200" dirty="0"/>
              <a:t>Assemble an Infrastructure Trial team to carry out all the required tasks.</a:t>
            </a:r>
          </a:p>
          <a:p>
            <a:pPr lvl="1">
              <a:buFont typeface="Arial" panose="020B0604020202020204" pitchFamily="34" charset="0"/>
              <a:buChar char="•"/>
            </a:pPr>
            <a:r>
              <a:rPr lang="en-US" sz="2200" dirty="0"/>
              <a:t>Involve test administrators from different grade and/or subject area teams.</a:t>
            </a:r>
          </a:p>
          <a:p>
            <a:pPr lvl="1">
              <a:buFont typeface="Arial" panose="020B0604020202020204" pitchFamily="34" charset="0"/>
              <a:buChar char="•"/>
            </a:pPr>
            <a:r>
              <a:rPr lang="en-US" sz="2200" dirty="0"/>
              <a:t>Identify students who will participate. </a:t>
            </a:r>
          </a:p>
          <a:p>
            <a:pPr lvl="2">
              <a:buFont typeface="Courier New" panose="02070309020205020404" pitchFamily="49" charset="0"/>
              <a:buChar char="o"/>
            </a:pPr>
            <a:r>
              <a:rPr lang="en-US" sz="2200" dirty="0"/>
              <a:t>It is recommended that schools select the maximum number of staff and students who will be using network resources at the same time, so that the trial approximates the maximum anticipated load on your network.</a:t>
            </a:r>
          </a:p>
          <a:p>
            <a:pPr lvl="1">
              <a:buFont typeface="Arial" panose="020B0604020202020204" pitchFamily="34" charset="0"/>
              <a:buChar char="•"/>
            </a:pPr>
            <a:r>
              <a:rPr lang="en-US" sz="2200" dirty="0"/>
              <a:t>Train all staff involved in the Infrastructure Trial.</a:t>
            </a:r>
          </a:p>
          <a:p>
            <a:pPr lvl="1">
              <a:buFont typeface="Arial" panose="020B0604020202020204" pitchFamily="34" charset="0"/>
              <a:buChar char="•"/>
            </a:pPr>
            <a:r>
              <a:rPr lang="en-US" sz="2200" dirty="0"/>
              <a:t>Designate appropriate testing schedule, test locations, and student testing devices.</a:t>
            </a:r>
          </a:p>
          <a:p>
            <a:pPr lvl="1">
              <a:buFont typeface="Arial" panose="020B0604020202020204" pitchFamily="34" charset="0"/>
              <a:buChar char="•"/>
            </a:pPr>
            <a:r>
              <a:rPr lang="en-US" sz="2200" dirty="0"/>
              <a:t>Consult with the technology coordinator and confirm that all the devices meet the technology specifications.</a:t>
            </a:r>
          </a:p>
          <a:p>
            <a:pPr lvl="1">
              <a:buFont typeface="Arial" panose="020B0604020202020204" pitchFamily="34" charset="0"/>
              <a:buChar char="•"/>
            </a:pPr>
            <a:r>
              <a:rPr lang="en-US" sz="2200" dirty="0"/>
              <a:t>Confirm that assistive technology programs meet requirements. </a:t>
            </a:r>
          </a:p>
          <a:p>
            <a:pPr lvl="1">
              <a:buFont typeface="Arial" panose="020B0604020202020204" pitchFamily="34" charset="0"/>
              <a:buChar char="•"/>
            </a:pPr>
            <a:r>
              <a:rPr lang="en-US" sz="2200" dirty="0"/>
              <a:t>Plan for 60 minutes for the trial. </a:t>
            </a:r>
          </a:p>
          <a:p>
            <a:pPr lvl="1">
              <a:buFont typeface="Arial" panose="020B0604020202020204" pitchFamily="34" charset="0"/>
              <a:buChar char="•"/>
            </a:pPr>
            <a:r>
              <a:rPr lang="en-US" sz="2200" dirty="0"/>
              <a:t>Convene your team prior to operational testing to resolve any issues you encountered during the Infrastructure Trial. </a:t>
            </a:r>
            <a:endParaRPr lang="en-US" sz="1100" dirty="0"/>
          </a:p>
        </p:txBody>
      </p:sp>
    </p:spTree>
    <p:custDataLst>
      <p:tags r:id="rId1"/>
    </p:custDataLst>
    <p:extLst>
      <p:ext uri="{BB962C8B-B14F-4D97-AF65-F5344CB8AC3E}">
        <p14:creationId xmlns:p14="http://schemas.microsoft.com/office/powerpoint/2010/main" val="3358921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Capacity Planning</a:t>
            </a:r>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en-US" sz="2800"/>
              <a:t>What is our testing schedule?</a:t>
            </a:r>
          </a:p>
          <a:p>
            <a:pPr lvl="1">
              <a:buFont typeface="Arial" panose="020B0604020202020204" pitchFamily="34" charset="0"/>
              <a:buChar char="•"/>
            </a:pPr>
            <a:r>
              <a:rPr lang="en-US" sz="2800"/>
              <a:t>Where are our testing locations?</a:t>
            </a:r>
          </a:p>
          <a:p>
            <a:pPr lvl="1">
              <a:buFont typeface="Arial" panose="020B0604020202020204" pitchFamily="34" charset="0"/>
              <a:buChar char="•"/>
            </a:pPr>
            <a:r>
              <a:rPr lang="en-US" sz="2800"/>
              <a:t>How many devices are needed?</a:t>
            </a:r>
          </a:p>
          <a:p>
            <a:pPr lvl="1">
              <a:buFont typeface="Arial" panose="020B0604020202020204" pitchFamily="34" charset="0"/>
              <a:buChar char="•"/>
            </a:pPr>
            <a:r>
              <a:rPr lang="en-US" sz="2800"/>
              <a:t>Does my school have the capacity to support the schedule?</a:t>
            </a:r>
          </a:p>
          <a:p>
            <a:pPr lvl="2"/>
            <a:r>
              <a:rPr lang="en-US" sz="2800"/>
              <a:t>number of devices</a:t>
            </a:r>
          </a:p>
          <a:p>
            <a:pPr lvl="2"/>
            <a:r>
              <a:rPr lang="en-US" sz="2800"/>
              <a:t>testing locations</a:t>
            </a:r>
          </a:p>
          <a:p>
            <a:pPr lvl="2"/>
            <a:r>
              <a:rPr lang="en-US" sz="2800"/>
              <a:t>bandwidth</a:t>
            </a:r>
            <a:endParaRPr lang="en-US" sz="2800" dirty="0"/>
          </a:p>
        </p:txBody>
      </p:sp>
    </p:spTree>
    <p:custDataLst>
      <p:tags r:id="rId1"/>
    </p:custDataLst>
    <p:extLst>
      <p:ext uri="{BB962C8B-B14F-4D97-AF65-F5344CB8AC3E}">
        <p14:creationId xmlns:p14="http://schemas.microsoft.com/office/powerpoint/2010/main" val="2057097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PearsonAccess</a:t>
            </a:r>
            <a:r>
              <a:rPr lang="en-US" baseline="30000"/>
              <a:t>next</a:t>
            </a:r>
            <a:r>
              <a:rPr lang="en-US"/>
              <a:t> Tasks</a:t>
            </a:r>
          </a:p>
        </p:txBody>
      </p:sp>
      <p:sp>
        <p:nvSpPr>
          <p:cNvPr id="3" name="Content Placeholder 2"/>
          <p:cNvSpPr>
            <a:spLocks noGrp="1"/>
          </p:cNvSpPr>
          <p:nvPr>
            <p:ph idx="1"/>
          </p:nvPr>
        </p:nvSpPr>
        <p:spPr>
          <a:xfrm>
            <a:off x="905255" y="2091832"/>
            <a:ext cx="8733420" cy="4893584"/>
          </a:xfrm>
        </p:spPr>
        <p:txBody>
          <a:bodyPr vert="horz" lIns="0" tIns="45720" rIns="0" bIns="45720" rtlCol="0" anchor="t">
            <a:normAutofit fontScale="92500" lnSpcReduction="20000"/>
          </a:bodyPr>
          <a:lstStyle/>
          <a:p>
            <a:pPr marL="0" indent="0">
              <a:buNone/>
            </a:pPr>
            <a:r>
              <a:rPr lang="en-US" sz="2800" dirty="0">
                <a:solidFill>
                  <a:schemeClr val="tx1"/>
                </a:solidFill>
              </a:rPr>
              <a:t>1. Test Coordinators</a:t>
            </a:r>
            <a:endParaRPr lang="en-US" dirty="0">
              <a:solidFill>
                <a:schemeClr val="tx1"/>
              </a:solidFill>
            </a:endParaRPr>
          </a:p>
          <a:p>
            <a:pPr marL="422275" lvl="1" indent="-200660">
              <a:buFont typeface="Arial" panose="020B0604020202020204" pitchFamily="34" charset="0"/>
              <a:buChar char="•"/>
            </a:pPr>
            <a:r>
              <a:rPr lang="en-US" sz="2400" dirty="0">
                <a:solidFill>
                  <a:schemeClr val="tx1"/>
                </a:solidFill>
              </a:rPr>
              <a:t>Generate sample student records</a:t>
            </a:r>
            <a:endParaRPr lang="en-US" sz="2400" dirty="0">
              <a:solidFill>
                <a:schemeClr val="tx1"/>
              </a:solidFill>
              <a:cs typeface="Calibri"/>
            </a:endParaRPr>
          </a:p>
          <a:p>
            <a:pPr marL="422275" lvl="1" indent="-200660">
              <a:buFont typeface="Arial" panose="020B0604020202020204" pitchFamily="34" charset="0"/>
              <a:buChar char="•"/>
            </a:pPr>
            <a:r>
              <a:rPr lang="en-US" sz="2400" dirty="0">
                <a:solidFill>
                  <a:schemeClr val="tx1"/>
                </a:solidFill>
                <a:cs typeface="Calibri"/>
              </a:rPr>
              <a:t>Edit student records (if needed)</a:t>
            </a:r>
          </a:p>
          <a:p>
            <a:pPr marL="422275" lvl="1" indent="-200660">
              <a:buFont typeface="Arial" panose="020B0604020202020204" pitchFamily="34" charset="0"/>
              <a:buChar char="•"/>
            </a:pPr>
            <a:r>
              <a:rPr lang="en-US" sz="2400" dirty="0">
                <a:solidFill>
                  <a:schemeClr val="tx1"/>
                </a:solidFill>
              </a:rPr>
              <a:t>Assign student tests</a:t>
            </a:r>
            <a:endParaRPr lang="en-US" sz="2400" dirty="0">
              <a:solidFill>
                <a:schemeClr val="tx1"/>
              </a:solidFill>
              <a:cs typeface="Calibri"/>
            </a:endParaRPr>
          </a:p>
          <a:p>
            <a:pPr marL="422275" lvl="1" indent="-200660">
              <a:buFont typeface="Arial" panose="020B0604020202020204" pitchFamily="34" charset="0"/>
              <a:buChar char="•"/>
            </a:pPr>
            <a:r>
              <a:rPr lang="en-US" sz="2400" dirty="0">
                <a:solidFill>
                  <a:schemeClr val="tx1"/>
                </a:solidFill>
              </a:rPr>
              <a:t>Create, edit, prepare, start, and stop Sessions in PAN</a:t>
            </a:r>
            <a:endParaRPr lang="en-US" sz="2400" dirty="0">
              <a:solidFill>
                <a:schemeClr val="tx1"/>
              </a:solidFill>
              <a:cs typeface="Calibri"/>
            </a:endParaRPr>
          </a:p>
          <a:p>
            <a:pPr marL="422275" lvl="1" indent="-200660">
              <a:buFont typeface="Arial" panose="020B0604020202020204" pitchFamily="34" charset="0"/>
              <a:buChar char="•"/>
            </a:pPr>
            <a:r>
              <a:rPr lang="en-US" sz="2400" dirty="0">
                <a:solidFill>
                  <a:schemeClr val="tx1"/>
                </a:solidFill>
                <a:ea typeface="+mn-lt"/>
                <a:cs typeface="+mn-lt"/>
              </a:rPr>
              <a:t>Print student and proctor testing tickets</a:t>
            </a:r>
          </a:p>
          <a:p>
            <a:pPr marL="422275" lvl="1" indent="-200660">
              <a:buFont typeface="Arial" panose="020B0604020202020204" pitchFamily="34" charset="0"/>
              <a:buChar char="•"/>
            </a:pPr>
            <a:r>
              <a:rPr lang="en-US" sz="2400" dirty="0">
                <a:solidFill>
                  <a:schemeClr val="tx1"/>
                </a:solidFill>
                <a:ea typeface="+mn-lt"/>
                <a:cs typeface="+mn-lt"/>
              </a:rPr>
              <a:t>Mark student tests complete</a:t>
            </a:r>
          </a:p>
          <a:p>
            <a:pPr marL="422275" lvl="1" indent="-200660">
              <a:buFont typeface="Arial" panose="020B0604020202020204" pitchFamily="34" charset="0"/>
              <a:buChar char="•"/>
            </a:pPr>
            <a:endParaRPr lang="en-US" sz="2400" dirty="0">
              <a:solidFill>
                <a:schemeClr val="tx1"/>
              </a:solidFill>
              <a:cs typeface="Calibri"/>
            </a:endParaRPr>
          </a:p>
          <a:p>
            <a:pPr marL="0" indent="0">
              <a:buNone/>
            </a:pPr>
            <a:r>
              <a:rPr lang="en-US" sz="2800" dirty="0">
                <a:solidFill>
                  <a:schemeClr val="tx1"/>
                </a:solidFill>
              </a:rPr>
              <a:t>2. Test Administrators and/or Test Coordinators</a:t>
            </a:r>
            <a:endParaRPr lang="en-US" sz="2800" dirty="0">
              <a:solidFill>
                <a:schemeClr val="tx1"/>
              </a:solidFill>
              <a:cs typeface="Calibri"/>
            </a:endParaRPr>
          </a:p>
          <a:p>
            <a:pPr marL="422275" lvl="1" indent="-200660">
              <a:buFont typeface="Arial,Sans-Serif" panose="020B0604020202020204" pitchFamily="34" charset="0"/>
              <a:buChar char="•"/>
            </a:pPr>
            <a:r>
              <a:rPr lang="en-US" sz="2400" dirty="0">
                <a:solidFill>
                  <a:schemeClr val="tx1"/>
                </a:solidFill>
                <a:ea typeface="+mn-lt"/>
                <a:cs typeface="+mn-lt"/>
              </a:rPr>
              <a:t>Start, stop and resume student tests in PAN</a:t>
            </a:r>
          </a:p>
          <a:p>
            <a:pPr marL="422275" lvl="1" indent="-200660">
              <a:buFont typeface="Arial,Sans-Serif" panose="020B0604020202020204" pitchFamily="34" charset="0"/>
              <a:buChar char="•"/>
            </a:pPr>
            <a:r>
              <a:rPr lang="en-US" sz="2400" dirty="0">
                <a:solidFill>
                  <a:schemeClr val="tx1"/>
                </a:solidFill>
                <a:cs typeface="Calibri"/>
              </a:rPr>
              <a:t>Lock and unlock PAN Sessions</a:t>
            </a:r>
          </a:p>
          <a:p>
            <a:pPr marL="422275" lvl="1" indent="-200660">
              <a:buFont typeface="Arial,Sans-Serif" panose="020B0604020202020204" pitchFamily="34" charset="0"/>
              <a:buChar char="•"/>
            </a:pPr>
            <a:r>
              <a:rPr lang="en-US" sz="2400" dirty="0">
                <a:solidFill>
                  <a:schemeClr val="tx1"/>
                </a:solidFill>
              </a:rPr>
              <a:t>Administer practice tests to students</a:t>
            </a:r>
            <a:endParaRPr lang="en-US" sz="2400" dirty="0">
              <a:solidFill>
                <a:schemeClr val="tx1"/>
              </a:solidFill>
              <a:cs typeface="Calibri"/>
            </a:endParaRPr>
          </a:p>
          <a:p>
            <a:pPr marL="422275" lvl="1" indent="-200660">
              <a:buFont typeface="Arial" panose="020B0604020202020204" pitchFamily="34" charset="0"/>
              <a:buChar char="•"/>
            </a:pPr>
            <a:r>
              <a:rPr lang="en-US" sz="2400" dirty="0">
                <a:solidFill>
                  <a:schemeClr val="tx1"/>
                </a:solidFill>
              </a:rPr>
              <a:t>Manage / monitor student tests in PAN Sessions</a:t>
            </a:r>
            <a:endParaRPr lang="en-US" sz="2400" dirty="0">
              <a:solidFill>
                <a:schemeClr val="tx1"/>
              </a:solidFill>
              <a:cs typeface="Calibri"/>
            </a:endParaRPr>
          </a:p>
          <a:p>
            <a:pPr marL="422275" lvl="1" indent="-200660">
              <a:buFont typeface="Arial" panose="020B0604020202020204" pitchFamily="34" charset="0"/>
              <a:buChar char="•"/>
            </a:pPr>
            <a:r>
              <a:rPr lang="en-US" sz="2400" dirty="0">
                <a:solidFill>
                  <a:schemeClr val="tx1"/>
                </a:solidFill>
              </a:rPr>
              <a:t>Exit the practice test </a:t>
            </a:r>
            <a:endParaRPr lang="en-US" sz="2400" dirty="0">
              <a:cs typeface="Calibri"/>
            </a:endParaRPr>
          </a:p>
          <a:p>
            <a:pPr marL="0" indent="0">
              <a:buNone/>
            </a:pPr>
            <a:endParaRPr lang="en-US" sz="2400" dirty="0"/>
          </a:p>
        </p:txBody>
      </p:sp>
    </p:spTree>
    <p:custDataLst>
      <p:tags r:id="rId1"/>
    </p:custDataLst>
    <p:extLst>
      <p:ext uri="{BB962C8B-B14F-4D97-AF65-F5344CB8AC3E}">
        <p14:creationId xmlns:p14="http://schemas.microsoft.com/office/powerpoint/2010/main" val="177420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PAN Setup – Create Sample Students</a:t>
            </a:r>
          </a:p>
        </p:txBody>
      </p:sp>
      <p:pic>
        <p:nvPicPr>
          <p:cNvPr id="3" name="Picture 2"/>
          <p:cNvPicPr>
            <a:picLocks noChangeAspect="1"/>
          </p:cNvPicPr>
          <p:nvPr/>
        </p:nvPicPr>
        <p:blipFill>
          <a:blip r:embed="rId4"/>
          <a:stretch>
            <a:fillRect/>
          </a:stretch>
        </p:blipFill>
        <p:spPr>
          <a:xfrm>
            <a:off x="1705394" y="2336555"/>
            <a:ext cx="3390900" cy="1200150"/>
          </a:xfrm>
          <a:prstGeom prst="rect">
            <a:avLst/>
          </a:prstGeom>
        </p:spPr>
      </p:pic>
      <p:sp>
        <p:nvSpPr>
          <p:cNvPr id="8" name="TextBox 7"/>
          <p:cNvSpPr txBox="1"/>
          <p:nvPr/>
        </p:nvSpPr>
        <p:spPr>
          <a:xfrm>
            <a:off x="1187223" y="2336555"/>
            <a:ext cx="359394" cy="369332"/>
          </a:xfrm>
          <a:prstGeom prst="rect">
            <a:avLst/>
          </a:prstGeom>
          <a:noFill/>
        </p:spPr>
        <p:txBody>
          <a:bodyPr wrap="none" rtlCol="0">
            <a:spAutoFit/>
          </a:bodyPr>
          <a:lstStyle/>
          <a:p>
            <a:r>
              <a:rPr lang="en-US"/>
              <a:t>1.</a:t>
            </a:r>
          </a:p>
        </p:txBody>
      </p:sp>
      <p:sp>
        <p:nvSpPr>
          <p:cNvPr id="9" name="TextBox 8"/>
          <p:cNvSpPr txBox="1"/>
          <p:nvPr/>
        </p:nvSpPr>
        <p:spPr>
          <a:xfrm>
            <a:off x="1187223" y="3868105"/>
            <a:ext cx="359394" cy="369332"/>
          </a:xfrm>
          <a:prstGeom prst="rect">
            <a:avLst/>
          </a:prstGeom>
          <a:noFill/>
        </p:spPr>
        <p:txBody>
          <a:bodyPr wrap="none" rtlCol="0">
            <a:spAutoFit/>
          </a:bodyPr>
          <a:lstStyle/>
          <a:p>
            <a:r>
              <a:rPr lang="en-US"/>
              <a:t>2.</a:t>
            </a:r>
          </a:p>
        </p:txBody>
      </p:sp>
      <p:sp>
        <p:nvSpPr>
          <p:cNvPr id="10" name="TextBox 9"/>
          <p:cNvSpPr txBox="1"/>
          <p:nvPr/>
        </p:nvSpPr>
        <p:spPr>
          <a:xfrm>
            <a:off x="5825832" y="2336555"/>
            <a:ext cx="359394" cy="369332"/>
          </a:xfrm>
          <a:prstGeom prst="rect">
            <a:avLst/>
          </a:prstGeom>
          <a:noFill/>
        </p:spPr>
        <p:txBody>
          <a:bodyPr wrap="none" rtlCol="0">
            <a:spAutoFit/>
          </a:bodyPr>
          <a:lstStyle/>
          <a:p>
            <a:r>
              <a:rPr lang="en-US"/>
              <a:t>3.</a:t>
            </a:r>
          </a:p>
        </p:txBody>
      </p:sp>
      <p:pic>
        <p:nvPicPr>
          <p:cNvPr id="4" name="Picture 3"/>
          <p:cNvPicPr>
            <a:picLocks noChangeAspect="1"/>
          </p:cNvPicPr>
          <p:nvPr/>
        </p:nvPicPr>
        <p:blipFill>
          <a:blip r:embed="rId5"/>
          <a:stretch>
            <a:fillRect/>
          </a:stretch>
        </p:blipFill>
        <p:spPr>
          <a:xfrm>
            <a:off x="1687285" y="3899041"/>
            <a:ext cx="2390775" cy="3190875"/>
          </a:xfrm>
          <a:prstGeom prst="rect">
            <a:avLst/>
          </a:prstGeom>
        </p:spPr>
      </p:pic>
      <p:pic>
        <p:nvPicPr>
          <p:cNvPr id="7" name="Picture 6">
            <a:extLst>
              <a:ext uri="{FF2B5EF4-FFF2-40B4-BE49-F238E27FC236}">
                <a16:creationId xmlns:a16="http://schemas.microsoft.com/office/drawing/2014/main" id="{005FD0A8-9FF6-4118-929B-C2ABBEEF7343}"/>
              </a:ext>
            </a:extLst>
          </p:cNvPr>
          <p:cNvPicPr>
            <a:picLocks noChangeAspect="1"/>
          </p:cNvPicPr>
          <p:nvPr/>
        </p:nvPicPr>
        <p:blipFill>
          <a:blip r:embed="rId6"/>
          <a:stretch>
            <a:fillRect/>
          </a:stretch>
        </p:blipFill>
        <p:spPr>
          <a:xfrm>
            <a:off x="6194652" y="1969010"/>
            <a:ext cx="2176463" cy="5120906"/>
          </a:xfrm>
          <a:prstGeom prst="rect">
            <a:avLst/>
          </a:prstGeom>
        </p:spPr>
      </p:pic>
      <p:sp>
        <p:nvSpPr>
          <p:cNvPr id="12" name="Rectangle 11">
            <a:extLst>
              <a:ext uri="{FF2B5EF4-FFF2-40B4-BE49-F238E27FC236}">
                <a16:creationId xmlns:a16="http://schemas.microsoft.com/office/drawing/2014/main" id="{8E7E7E87-1693-40AD-B94F-1136DC7B1392}"/>
              </a:ext>
            </a:extLst>
          </p:cNvPr>
          <p:cNvSpPr/>
          <p:nvPr/>
        </p:nvSpPr>
        <p:spPr>
          <a:xfrm>
            <a:off x="6185226" y="3886200"/>
            <a:ext cx="2184955" cy="6610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70417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PAN Setup – Create Sessions</a:t>
            </a:r>
          </a:p>
        </p:txBody>
      </p:sp>
      <p:pic>
        <p:nvPicPr>
          <p:cNvPr id="4" name="Picture 3"/>
          <p:cNvPicPr>
            <a:picLocks noChangeAspect="1"/>
          </p:cNvPicPr>
          <p:nvPr/>
        </p:nvPicPr>
        <p:blipFill>
          <a:blip r:embed="rId4"/>
          <a:stretch>
            <a:fillRect/>
          </a:stretch>
        </p:blipFill>
        <p:spPr>
          <a:xfrm>
            <a:off x="676329" y="2443706"/>
            <a:ext cx="3825740" cy="1827519"/>
          </a:xfrm>
          <a:prstGeom prst="rect">
            <a:avLst/>
          </a:prstGeom>
        </p:spPr>
      </p:pic>
      <p:sp>
        <p:nvSpPr>
          <p:cNvPr id="7" name="TextBox 6"/>
          <p:cNvSpPr txBox="1"/>
          <p:nvPr/>
        </p:nvSpPr>
        <p:spPr>
          <a:xfrm>
            <a:off x="283754" y="2443706"/>
            <a:ext cx="359394" cy="369332"/>
          </a:xfrm>
          <a:prstGeom prst="rect">
            <a:avLst/>
          </a:prstGeom>
          <a:noFill/>
        </p:spPr>
        <p:txBody>
          <a:bodyPr wrap="none" rtlCol="0">
            <a:spAutoFit/>
          </a:bodyPr>
          <a:lstStyle/>
          <a:p>
            <a:r>
              <a:rPr lang="en-US"/>
              <a:t>1.</a:t>
            </a:r>
          </a:p>
        </p:txBody>
      </p:sp>
      <p:sp>
        <p:nvSpPr>
          <p:cNvPr id="8" name="TextBox 7"/>
          <p:cNvSpPr txBox="1"/>
          <p:nvPr/>
        </p:nvSpPr>
        <p:spPr>
          <a:xfrm>
            <a:off x="5010160" y="2443706"/>
            <a:ext cx="359394" cy="369332"/>
          </a:xfrm>
          <a:prstGeom prst="rect">
            <a:avLst/>
          </a:prstGeom>
          <a:noFill/>
        </p:spPr>
        <p:txBody>
          <a:bodyPr wrap="none" rtlCol="0">
            <a:spAutoFit/>
          </a:bodyPr>
          <a:lstStyle/>
          <a:p>
            <a:r>
              <a:rPr lang="en-US"/>
              <a:t>2.</a:t>
            </a:r>
          </a:p>
        </p:txBody>
      </p:sp>
      <p:pic>
        <p:nvPicPr>
          <p:cNvPr id="3" name="Picture 2"/>
          <p:cNvPicPr>
            <a:picLocks noChangeAspect="1"/>
          </p:cNvPicPr>
          <p:nvPr/>
        </p:nvPicPr>
        <p:blipFill>
          <a:blip r:embed="rId5"/>
          <a:stretch>
            <a:fillRect/>
          </a:stretch>
        </p:blipFill>
        <p:spPr>
          <a:xfrm>
            <a:off x="5613876" y="2443706"/>
            <a:ext cx="3876675" cy="2733675"/>
          </a:xfrm>
          <a:prstGeom prst="rect">
            <a:avLst/>
          </a:prstGeom>
        </p:spPr>
      </p:pic>
    </p:spTree>
    <p:custDataLst>
      <p:tags r:id="rId1"/>
    </p:custDataLst>
    <p:extLst>
      <p:ext uri="{BB962C8B-B14F-4D97-AF65-F5344CB8AC3E}">
        <p14:creationId xmlns:p14="http://schemas.microsoft.com/office/powerpoint/2010/main" val="115998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PAN Setup – Create Sessions</a:t>
            </a:r>
          </a:p>
        </p:txBody>
      </p:sp>
      <p:pic>
        <p:nvPicPr>
          <p:cNvPr id="6" name="Picture 5"/>
          <p:cNvPicPr>
            <a:picLocks noChangeAspect="1"/>
          </p:cNvPicPr>
          <p:nvPr/>
        </p:nvPicPr>
        <p:blipFill>
          <a:blip r:embed="rId4"/>
          <a:stretch>
            <a:fillRect/>
          </a:stretch>
        </p:blipFill>
        <p:spPr>
          <a:xfrm>
            <a:off x="1085170" y="2156051"/>
            <a:ext cx="8009317" cy="4701949"/>
          </a:xfrm>
          <a:prstGeom prst="rect">
            <a:avLst/>
          </a:prstGeom>
        </p:spPr>
      </p:pic>
    </p:spTree>
    <p:custDataLst>
      <p:tags r:id="rId1"/>
    </p:custDataLst>
    <p:extLst>
      <p:ext uri="{BB962C8B-B14F-4D97-AF65-F5344CB8AC3E}">
        <p14:creationId xmlns:p14="http://schemas.microsoft.com/office/powerpoint/2010/main" val="3683218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PAN Setup – Edit Student Records</a:t>
            </a:r>
          </a:p>
        </p:txBody>
      </p:sp>
      <p:pic>
        <p:nvPicPr>
          <p:cNvPr id="5" name="Picture 4">
            <a:extLst>
              <a:ext uri="{FF2B5EF4-FFF2-40B4-BE49-F238E27FC236}">
                <a16:creationId xmlns:a16="http://schemas.microsoft.com/office/drawing/2014/main" id="{F2259627-05AF-9F98-613A-9C40537770D6}"/>
              </a:ext>
            </a:extLst>
          </p:cNvPr>
          <p:cNvPicPr>
            <a:picLocks noChangeAspect="1"/>
          </p:cNvPicPr>
          <p:nvPr/>
        </p:nvPicPr>
        <p:blipFill>
          <a:blip r:embed="rId4"/>
          <a:stretch>
            <a:fillRect/>
          </a:stretch>
        </p:blipFill>
        <p:spPr>
          <a:xfrm>
            <a:off x="187043" y="2246335"/>
            <a:ext cx="3304958" cy="3279729"/>
          </a:xfrm>
          <a:prstGeom prst="rect">
            <a:avLst/>
          </a:prstGeom>
        </p:spPr>
      </p:pic>
      <p:pic>
        <p:nvPicPr>
          <p:cNvPr id="8" name="Picture 7">
            <a:extLst>
              <a:ext uri="{FF2B5EF4-FFF2-40B4-BE49-F238E27FC236}">
                <a16:creationId xmlns:a16="http://schemas.microsoft.com/office/drawing/2014/main" id="{78876159-201D-A836-6112-7AE3987C57D8}"/>
              </a:ext>
            </a:extLst>
          </p:cNvPr>
          <p:cNvPicPr>
            <a:picLocks noChangeAspect="1"/>
          </p:cNvPicPr>
          <p:nvPr/>
        </p:nvPicPr>
        <p:blipFill>
          <a:blip r:embed="rId5"/>
          <a:stretch>
            <a:fillRect/>
          </a:stretch>
        </p:blipFill>
        <p:spPr>
          <a:xfrm>
            <a:off x="3744250" y="4426523"/>
            <a:ext cx="5991303" cy="2423448"/>
          </a:xfrm>
          <a:prstGeom prst="rect">
            <a:avLst/>
          </a:prstGeom>
        </p:spPr>
      </p:pic>
      <p:sp>
        <p:nvSpPr>
          <p:cNvPr id="4" name="Rectangle 3">
            <a:extLst>
              <a:ext uri="{FF2B5EF4-FFF2-40B4-BE49-F238E27FC236}">
                <a16:creationId xmlns:a16="http://schemas.microsoft.com/office/drawing/2014/main" id="{27AAA2F8-1590-4676-A552-A764E26773D3}"/>
              </a:ext>
            </a:extLst>
          </p:cNvPr>
          <p:cNvSpPr/>
          <p:nvPr/>
        </p:nvSpPr>
        <p:spPr>
          <a:xfrm>
            <a:off x="6161314" y="4865914"/>
            <a:ext cx="446315"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3797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PAN Setup – Edit Student Records </a:t>
            </a:r>
            <a:r>
              <a:rPr lang="en-US" i="1"/>
              <a:t>(cont’d)</a:t>
            </a:r>
          </a:p>
        </p:txBody>
      </p:sp>
      <p:pic>
        <p:nvPicPr>
          <p:cNvPr id="5" name="Picture 4">
            <a:extLst>
              <a:ext uri="{FF2B5EF4-FFF2-40B4-BE49-F238E27FC236}">
                <a16:creationId xmlns:a16="http://schemas.microsoft.com/office/drawing/2014/main" id="{505C8484-CE7D-4CF9-851F-97DFA19D2D82}"/>
              </a:ext>
            </a:extLst>
          </p:cNvPr>
          <p:cNvPicPr>
            <a:picLocks noChangeAspect="1"/>
          </p:cNvPicPr>
          <p:nvPr/>
        </p:nvPicPr>
        <p:blipFill>
          <a:blip r:embed="rId4"/>
          <a:stretch>
            <a:fillRect/>
          </a:stretch>
        </p:blipFill>
        <p:spPr>
          <a:xfrm>
            <a:off x="1084474" y="2205338"/>
            <a:ext cx="8138354" cy="4522809"/>
          </a:xfrm>
          <a:prstGeom prst="rect">
            <a:avLst/>
          </a:prstGeom>
        </p:spPr>
      </p:pic>
      <p:pic>
        <p:nvPicPr>
          <p:cNvPr id="6" name="Picture 5">
            <a:extLst>
              <a:ext uri="{FF2B5EF4-FFF2-40B4-BE49-F238E27FC236}">
                <a16:creationId xmlns:a16="http://schemas.microsoft.com/office/drawing/2014/main" id="{E3CC5CB7-F008-E6BB-72C0-59035C30D97B}"/>
              </a:ext>
            </a:extLst>
          </p:cNvPr>
          <p:cNvPicPr>
            <a:picLocks noChangeAspect="1"/>
          </p:cNvPicPr>
          <p:nvPr/>
        </p:nvPicPr>
        <p:blipFill>
          <a:blip r:embed="rId5"/>
          <a:stretch>
            <a:fillRect/>
          </a:stretch>
        </p:blipFill>
        <p:spPr>
          <a:xfrm>
            <a:off x="7130075" y="4563045"/>
            <a:ext cx="1933194" cy="404622"/>
          </a:xfrm>
          <a:prstGeom prst="rect">
            <a:avLst/>
          </a:prstGeom>
        </p:spPr>
      </p:pic>
      <p:sp>
        <p:nvSpPr>
          <p:cNvPr id="7" name="Rectangle 6">
            <a:extLst>
              <a:ext uri="{FF2B5EF4-FFF2-40B4-BE49-F238E27FC236}">
                <a16:creationId xmlns:a16="http://schemas.microsoft.com/office/drawing/2014/main" id="{05795CA5-CC48-BAC3-B690-12719616DC1F}"/>
              </a:ext>
            </a:extLst>
          </p:cNvPr>
          <p:cNvSpPr/>
          <p:nvPr/>
        </p:nvSpPr>
        <p:spPr>
          <a:xfrm>
            <a:off x="7130075" y="4967667"/>
            <a:ext cx="1933194" cy="619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84344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DFBA-4215-4704-A20A-62887751970B}"/>
              </a:ext>
            </a:extLst>
          </p:cNvPr>
          <p:cNvSpPr>
            <a:spLocks noGrp="1"/>
          </p:cNvSpPr>
          <p:nvPr>
            <p:ph type="title"/>
          </p:nvPr>
        </p:nvSpPr>
        <p:spPr/>
        <p:txBody>
          <a:bodyPr/>
          <a:lstStyle/>
          <a:p>
            <a:r>
              <a:rPr lang="en-US">
                <a:cs typeface="Calibri Light"/>
              </a:rPr>
              <a:t>How to use this PowerPoint</a:t>
            </a:r>
            <a:endParaRPr lang="en-US"/>
          </a:p>
        </p:txBody>
      </p:sp>
      <p:sp>
        <p:nvSpPr>
          <p:cNvPr id="3" name="Content Placeholder 2">
            <a:extLst>
              <a:ext uri="{FF2B5EF4-FFF2-40B4-BE49-F238E27FC236}">
                <a16:creationId xmlns:a16="http://schemas.microsoft.com/office/drawing/2014/main" id="{0F68425D-5167-4700-B3AA-18C8E3BCFD68}"/>
              </a:ext>
            </a:extLst>
          </p:cNvPr>
          <p:cNvSpPr>
            <a:spLocks noGrp="1"/>
          </p:cNvSpPr>
          <p:nvPr>
            <p:ph idx="1"/>
          </p:nvPr>
        </p:nvSpPr>
        <p:spPr/>
        <p:txBody>
          <a:bodyPr vert="horz" lIns="0" tIns="45720" rIns="0" bIns="45720" rtlCol="0" anchor="t">
            <a:noAutofit/>
          </a:bodyPr>
          <a:lstStyle/>
          <a:p>
            <a:pPr marL="100330" indent="-100330">
              <a:buFont typeface="Arial" panose="020F0502020204030204" pitchFamily="34" charset="0"/>
              <a:buChar char="•"/>
            </a:pPr>
            <a:r>
              <a:rPr lang="en-US" sz="3000">
                <a:cs typeface="Calibri"/>
              </a:rPr>
              <a:t>Additional information is included in the Notes section of most slides. </a:t>
            </a:r>
          </a:p>
          <a:p>
            <a:pPr marL="100330" indent="-100330">
              <a:buFont typeface="Arial" panose="020F0502020204030204" pitchFamily="34" charset="0"/>
              <a:buChar char="•"/>
            </a:pPr>
            <a:r>
              <a:rPr lang="en-US" sz="3000">
                <a:cs typeface="Calibri"/>
              </a:rPr>
              <a:t>Some slides in this PowerPoint have videos. When this occurs, it will be mentioned in the Notes section. </a:t>
            </a:r>
          </a:p>
          <a:p>
            <a:pPr marL="422275" lvl="1" indent="-200660">
              <a:buFont typeface="Arial" panose="020F0502020204030204" pitchFamily="34" charset="0"/>
              <a:buChar char="•"/>
            </a:pPr>
            <a:r>
              <a:rPr lang="en-US" sz="2750">
                <a:cs typeface="Calibri"/>
              </a:rPr>
              <a:t>When a video is available, please hover your cursor over the slide and select the Play button to view the video. </a:t>
            </a:r>
          </a:p>
          <a:p>
            <a:pPr marL="422275" lvl="1" indent="-200660">
              <a:buFont typeface="Arial" panose="020F0502020204030204" pitchFamily="34" charset="0"/>
              <a:buChar char="•"/>
            </a:pPr>
            <a:r>
              <a:rPr lang="en-US" sz="2750">
                <a:cs typeface="Calibri"/>
              </a:rPr>
              <a:t>For slides with videos, please remember to read the Notes section for additional information. </a:t>
            </a:r>
          </a:p>
          <a:p>
            <a:pPr marL="100330" indent="-100330">
              <a:buFont typeface="Arial" panose="020F0502020204030204" pitchFamily="34" charset="0"/>
              <a:buChar char="•"/>
            </a:pPr>
            <a:endParaRPr lang="en-US" sz="3000">
              <a:cs typeface="Calibri"/>
            </a:endParaRPr>
          </a:p>
        </p:txBody>
      </p:sp>
    </p:spTree>
    <p:extLst>
      <p:ext uri="{BB962C8B-B14F-4D97-AF65-F5344CB8AC3E}">
        <p14:creationId xmlns:p14="http://schemas.microsoft.com/office/powerpoint/2010/main" val="1046878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PAN Setup – Edit Student Records </a:t>
            </a:r>
            <a:r>
              <a:rPr lang="en-US" i="1"/>
              <a:t>(cont’d)</a:t>
            </a:r>
          </a:p>
        </p:txBody>
      </p:sp>
      <p:pic>
        <p:nvPicPr>
          <p:cNvPr id="6" name="Picture 5">
            <a:extLst>
              <a:ext uri="{FF2B5EF4-FFF2-40B4-BE49-F238E27FC236}">
                <a16:creationId xmlns:a16="http://schemas.microsoft.com/office/drawing/2014/main" id="{8B8C7950-E726-4EBD-948C-119B163B503D}"/>
              </a:ext>
            </a:extLst>
          </p:cNvPr>
          <p:cNvPicPr>
            <a:picLocks noChangeAspect="1"/>
          </p:cNvPicPr>
          <p:nvPr/>
        </p:nvPicPr>
        <p:blipFill>
          <a:blip r:embed="rId4"/>
          <a:stretch>
            <a:fillRect/>
          </a:stretch>
        </p:blipFill>
        <p:spPr>
          <a:xfrm>
            <a:off x="206828" y="2459499"/>
            <a:ext cx="9764485" cy="3399404"/>
          </a:xfrm>
          <a:prstGeom prst="rect">
            <a:avLst/>
          </a:prstGeom>
        </p:spPr>
      </p:pic>
    </p:spTree>
    <p:custDataLst>
      <p:tags r:id="rId1"/>
    </p:custDataLst>
    <p:extLst>
      <p:ext uri="{BB962C8B-B14F-4D97-AF65-F5344CB8AC3E}">
        <p14:creationId xmlns:p14="http://schemas.microsoft.com/office/powerpoint/2010/main" val="186207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E0BA-86AA-468A-8F0A-443D46CFEC66}"/>
              </a:ext>
            </a:extLst>
          </p:cNvPr>
          <p:cNvSpPr>
            <a:spLocks noGrp="1"/>
          </p:cNvSpPr>
          <p:nvPr>
            <p:ph type="title"/>
          </p:nvPr>
        </p:nvSpPr>
        <p:spPr/>
        <p:txBody>
          <a:bodyPr>
            <a:normAutofit fontScale="90000"/>
          </a:bodyPr>
          <a:lstStyle/>
          <a:p>
            <a:r>
              <a:rPr lang="en-US" dirty="0"/>
              <a:t>PAN Setup – Form-Dependent Accommodations</a:t>
            </a:r>
          </a:p>
        </p:txBody>
      </p:sp>
      <p:sp>
        <p:nvSpPr>
          <p:cNvPr id="3" name="Content Placeholder 2">
            <a:extLst>
              <a:ext uri="{FF2B5EF4-FFF2-40B4-BE49-F238E27FC236}">
                <a16:creationId xmlns:a16="http://schemas.microsoft.com/office/drawing/2014/main" id="{A6B5DB51-228D-424C-A082-EB6A74518638}"/>
              </a:ext>
            </a:extLst>
          </p:cNvPr>
          <p:cNvSpPr>
            <a:spLocks noGrp="1"/>
          </p:cNvSpPr>
          <p:nvPr>
            <p:ph idx="1"/>
          </p:nvPr>
        </p:nvSpPr>
        <p:spPr/>
        <p:txBody>
          <a:bodyPr/>
          <a:lstStyle/>
          <a:p>
            <a:pPr>
              <a:buClr>
                <a:schemeClr val="tx1"/>
              </a:buClr>
              <a:buFont typeface="Arial" panose="020B0604020202020204" pitchFamily="34" charset="0"/>
              <a:buChar char="•"/>
            </a:pPr>
            <a:r>
              <a:rPr lang="en-US" dirty="0"/>
              <a:t> The following form-dependent accommodations are important to verify before testing because they cannot be changed after a student signs in to the test.</a:t>
            </a:r>
          </a:p>
          <a:p>
            <a:pPr lvl="1">
              <a:buClr>
                <a:schemeClr val="tx1"/>
              </a:buClr>
              <a:buFont typeface="Arial" panose="020B0604020202020204" pitchFamily="34" charset="0"/>
              <a:buChar char="•"/>
            </a:pPr>
            <a:r>
              <a:rPr lang="en-US" dirty="0"/>
              <a:t>Text-to-speech </a:t>
            </a:r>
          </a:p>
          <a:p>
            <a:pPr lvl="1">
              <a:buClr>
                <a:schemeClr val="tx1"/>
              </a:buClr>
              <a:buFont typeface="Arial" panose="020B0604020202020204" pitchFamily="34" charset="0"/>
              <a:buChar char="•"/>
            </a:pPr>
            <a:r>
              <a:rPr lang="en-US" dirty="0"/>
              <a:t>ASL video edition of the grade 10 Mathematics test and June high school Science tests </a:t>
            </a:r>
          </a:p>
          <a:p>
            <a:pPr lvl="1">
              <a:buClr>
                <a:schemeClr val="tx1"/>
              </a:buClr>
              <a:buFont typeface="Arial" panose="020B0604020202020204" pitchFamily="34" charset="0"/>
              <a:buChar char="•"/>
            </a:pPr>
            <a:r>
              <a:rPr lang="en-US" dirty="0"/>
              <a:t>Spanish/English edition of the grade 10 Mathematics test/retest and high school Science tests </a:t>
            </a:r>
          </a:p>
          <a:p>
            <a:pPr lvl="1">
              <a:buClr>
                <a:schemeClr val="tx1"/>
              </a:buClr>
              <a:buFont typeface="Arial" panose="020B0604020202020204" pitchFamily="34" charset="0"/>
              <a:buChar char="•"/>
            </a:pPr>
            <a:r>
              <a:rPr lang="en-US" dirty="0"/>
              <a:t>Screen reader edition </a:t>
            </a:r>
          </a:p>
          <a:p>
            <a:pPr lvl="1">
              <a:buClr>
                <a:schemeClr val="tx1"/>
              </a:buClr>
              <a:buFont typeface="Arial" panose="020B0604020202020204" pitchFamily="34" charset="0"/>
              <a:buChar char="•"/>
            </a:pPr>
            <a:r>
              <a:rPr lang="en-US" dirty="0"/>
              <a:t>Compatible assistive technology</a:t>
            </a:r>
          </a:p>
          <a:p>
            <a:pPr>
              <a:buClr>
                <a:schemeClr val="tx1"/>
              </a:buClr>
              <a:buFont typeface="Arial" panose="020B0604020202020204" pitchFamily="34" charset="0"/>
              <a:buChar char="•"/>
            </a:pPr>
            <a:r>
              <a:rPr lang="en-US" dirty="0"/>
              <a:t> DESE recommends practicing with these accommodations during the Infrastructure Trial to confirm that the school is ready to administer the accommodations during operational testing. </a:t>
            </a:r>
          </a:p>
        </p:txBody>
      </p:sp>
    </p:spTree>
    <p:extLst>
      <p:ext uri="{BB962C8B-B14F-4D97-AF65-F5344CB8AC3E}">
        <p14:creationId xmlns:p14="http://schemas.microsoft.com/office/powerpoint/2010/main" val="514535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PAN Setup – Print Student Testing Tickets </a:t>
            </a:r>
          </a:p>
        </p:txBody>
      </p:sp>
      <p:pic>
        <p:nvPicPr>
          <p:cNvPr id="4" name="Picture 3"/>
          <p:cNvPicPr>
            <a:picLocks noChangeAspect="1"/>
          </p:cNvPicPr>
          <p:nvPr/>
        </p:nvPicPr>
        <p:blipFill>
          <a:blip r:embed="rId4"/>
          <a:stretch>
            <a:fillRect/>
          </a:stretch>
        </p:blipFill>
        <p:spPr>
          <a:xfrm>
            <a:off x="762450" y="2474303"/>
            <a:ext cx="3292215" cy="2390775"/>
          </a:xfrm>
          <a:prstGeom prst="rect">
            <a:avLst/>
          </a:prstGeom>
        </p:spPr>
      </p:pic>
      <p:pic>
        <p:nvPicPr>
          <p:cNvPr id="3" name="Picture 2">
            <a:extLst>
              <a:ext uri="{FF2B5EF4-FFF2-40B4-BE49-F238E27FC236}">
                <a16:creationId xmlns:a16="http://schemas.microsoft.com/office/drawing/2014/main" id="{4B2A7CC1-6F45-42C6-85C6-FFC16545E897}"/>
              </a:ext>
            </a:extLst>
          </p:cNvPr>
          <p:cNvPicPr>
            <a:picLocks noChangeAspect="1"/>
          </p:cNvPicPr>
          <p:nvPr/>
        </p:nvPicPr>
        <p:blipFill>
          <a:blip r:embed="rId5"/>
          <a:stretch>
            <a:fillRect/>
          </a:stretch>
        </p:blipFill>
        <p:spPr>
          <a:xfrm>
            <a:off x="5273279" y="2474303"/>
            <a:ext cx="3246559" cy="3410527"/>
          </a:xfrm>
          <a:prstGeom prst="rect">
            <a:avLst/>
          </a:prstGeom>
        </p:spPr>
      </p:pic>
    </p:spTree>
    <p:custDataLst>
      <p:tags r:id="rId1"/>
    </p:custDataLst>
    <p:extLst>
      <p:ext uri="{BB962C8B-B14F-4D97-AF65-F5344CB8AC3E}">
        <p14:creationId xmlns:p14="http://schemas.microsoft.com/office/powerpoint/2010/main" val="2596532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PAN Setup –</a:t>
            </a:r>
            <a:br>
              <a:rPr lang="en-US"/>
            </a:br>
            <a:r>
              <a:rPr lang="en-US"/>
              <a:t>Prepare sessions</a:t>
            </a:r>
          </a:p>
        </p:txBody>
      </p:sp>
      <p:pic>
        <p:nvPicPr>
          <p:cNvPr id="4" name="Picture 3">
            <a:extLst>
              <a:ext uri="{FF2B5EF4-FFF2-40B4-BE49-F238E27FC236}">
                <a16:creationId xmlns:a16="http://schemas.microsoft.com/office/drawing/2014/main" id="{6E3B6520-F586-4468-BA09-0998EFFAF67F}"/>
              </a:ext>
            </a:extLst>
          </p:cNvPr>
          <p:cNvPicPr>
            <a:picLocks noChangeAspect="1"/>
          </p:cNvPicPr>
          <p:nvPr/>
        </p:nvPicPr>
        <p:blipFill>
          <a:blip r:embed="rId4"/>
          <a:stretch>
            <a:fillRect/>
          </a:stretch>
        </p:blipFill>
        <p:spPr>
          <a:xfrm>
            <a:off x="16628" y="2248527"/>
            <a:ext cx="10058400" cy="4206369"/>
          </a:xfrm>
          <a:prstGeom prst="rect">
            <a:avLst/>
          </a:prstGeom>
        </p:spPr>
      </p:pic>
    </p:spTree>
    <p:custDataLst>
      <p:tags r:id="rId1"/>
    </p:custDataLst>
    <p:extLst>
      <p:ext uri="{BB962C8B-B14F-4D97-AF65-F5344CB8AC3E}">
        <p14:creationId xmlns:p14="http://schemas.microsoft.com/office/powerpoint/2010/main" val="995970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PAN Setup -</a:t>
            </a:r>
            <a:br>
              <a:rPr lang="en-US"/>
            </a:br>
            <a:r>
              <a:rPr lang="en-US"/>
              <a:t>Start Session</a:t>
            </a:r>
          </a:p>
        </p:txBody>
      </p:sp>
      <p:sp>
        <p:nvSpPr>
          <p:cNvPr id="3" name="Content Placeholder 2">
            <a:extLst>
              <a:ext uri="{FF2B5EF4-FFF2-40B4-BE49-F238E27FC236}">
                <a16:creationId xmlns:a16="http://schemas.microsoft.com/office/drawing/2014/main" id="{8595A192-EF9C-400E-99A8-2BB5A0C2FBE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862D8B2-77F8-4D50-8D61-7D9B6330F1BE}"/>
              </a:ext>
            </a:extLst>
          </p:cNvPr>
          <p:cNvPicPr>
            <a:picLocks noChangeAspect="1"/>
          </p:cNvPicPr>
          <p:nvPr/>
        </p:nvPicPr>
        <p:blipFill>
          <a:blip r:embed="rId4"/>
          <a:stretch>
            <a:fillRect/>
          </a:stretch>
        </p:blipFill>
        <p:spPr>
          <a:xfrm>
            <a:off x="0" y="2132150"/>
            <a:ext cx="10058400" cy="4206369"/>
          </a:xfrm>
          <a:prstGeom prst="rect">
            <a:avLst/>
          </a:prstGeom>
        </p:spPr>
      </p:pic>
    </p:spTree>
    <p:custDataLst>
      <p:tags r:id="rId1"/>
    </p:custDataLst>
    <p:extLst>
      <p:ext uri="{BB962C8B-B14F-4D97-AF65-F5344CB8AC3E}">
        <p14:creationId xmlns:p14="http://schemas.microsoft.com/office/powerpoint/2010/main" val="378377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During and After Testing -</a:t>
            </a:r>
            <a:br>
              <a:rPr lang="en-US"/>
            </a:br>
            <a:r>
              <a:rPr lang="en-US"/>
              <a:t>Unlock Test</a:t>
            </a:r>
          </a:p>
        </p:txBody>
      </p:sp>
      <p:sp>
        <p:nvSpPr>
          <p:cNvPr id="36" name="TextBox 35"/>
          <p:cNvSpPr txBox="1"/>
          <p:nvPr/>
        </p:nvSpPr>
        <p:spPr>
          <a:xfrm>
            <a:off x="328916" y="2099765"/>
            <a:ext cx="2345579" cy="369332"/>
          </a:xfrm>
          <a:prstGeom prst="rect">
            <a:avLst/>
          </a:prstGeom>
          <a:noFill/>
        </p:spPr>
        <p:txBody>
          <a:bodyPr wrap="none" rtlCol="0">
            <a:spAutoFit/>
          </a:bodyPr>
          <a:lstStyle/>
          <a:p>
            <a:r>
              <a:rPr lang="en-US"/>
              <a:t>Unlock for all students:</a:t>
            </a:r>
          </a:p>
        </p:txBody>
      </p:sp>
      <p:sp>
        <p:nvSpPr>
          <p:cNvPr id="37" name="TextBox 36"/>
          <p:cNvSpPr txBox="1"/>
          <p:nvPr/>
        </p:nvSpPr>
        <p:spPr>
          <a:xfrm>
            <a:off x="328916" y="4984713"/>
            <a:ext cx="2581219" cy="369332"/>
          </a:xfrm>
          <a:prstGeom prst="rect">
            <a:avLst/>
          </a:prstGeom>
          <a:noFill/>
        </p:spPr>
        <p:txBody>
          <a:bodyPr wrap="none" rtlCol="0">
            <a:spAutoFit/>
          </a:bodyPr>
          <a:lstStyle/>
          <a:p>
            <a:r>
              <a:rPr lang="en-US"/>
              <a:t>Unlock for single student:</a:t>
            </a:r>
          </a:p>
        </p:txBody>
      </p:sp>
      <p:pic>
        <p:nvPicPr>
          <p:cNvPr id="4" name="Picture 3">
            <a:extLst>
              <a:ext uri="{FF2B5EF4-FFF2-40B4-BE49-F238E27FC236}">
                <a16:creationId xmlns:a16="http://schemas.microsoft.com/office/drawing/2014/main" id="{62EA667C-6BE4-44C9-B8EF-7E824A3F033F}"/>
              </a:ext>
            </a:extLst>
          </p:cNvPr>
          <p:cNvPicPr>
            <a:picLocks noChangeAspect="1"/>
          </p:cNvPicPr>
          <p:nvPr/>
        </p:nvPicPr>
        <p:blipFill>
          <a:blip r:embed="rId4"/>
          <a:stretch>
            <a:fillRect/>
          </a:stretch>
        </p:blipFill>
        <p:spPr>
          <a:xfrm>
            <a:off x="319087" y="2562736"/>
            <a:ext cx="9248775" cy="2228850"/>
          </a:xfrm>
          <a:prstGeom prst="rect">
            <a:avLst/>
          </a:prstGeom>
        </p:spPr>
      </p:pic>
      <p:pic>
        <p:nvPicPr>
          <p:cNvPr id="5" name="Picture 4">
            <a:extLst>
              <a:ext uri="{FF2B5EF4-FFF2-40B4-BE49-F238E27FC236}">
                <a16:creationId xmlns:a16="http://schemas.microsoft.com/office/drawing/2014/main" id="{977637F6-A101-4E40-1DA5-0C52DEACAAB4}"/>
              </a:ext>
            </a:extLst>
          </p:cNvPr>
          <p:cNvPicPr>
            <a:picLocks noChangeAspect="1"/>
          </p:cNvPicPr>
          <p:nvPr/>
        </p:nvPicPr>
        <p:blipFill>
          <a:blip r:embed="rId5"/>
          <a:stretch>
            <a:fillRect/>
          </a:stretch>
        </p:blipFill>
        <p:spPr>
          <a:xfrm>
            <a:off x="209550" y="5459544"/>
            <a:ext cx="9763125" cy="1155834"/>
          </a:xfrm>
          <a:prstGeom prst="rect">
            <a:avLst/>
          </a:prstGeom>
        </p:spPr>
      </p:pic>
      <p:sp>
        <p:nvSpPr>
          <p:cNvPr id="7" name="Rectangle 6">
            <a:extLst>
              <a:ext uri="{FF2B5EF4-FFF2-40B4-BE49-F238E27FC236}">
                <a16:creationId xmlns:a16="http://schemas.microsoft.com/office/drawing/2014/main" id="{9D69B7E8-F525-5263-E7A6-8A1BB282942E}"/>
              </a:ext>
            </a:extLst>
          </p:cNvPr>
          <p:cNvSpPr/>
          <p:nvPr/>
        </p:nvSpPr>
        <p:spPr>
          <a:xfrm>
            <a:off x="6819900" y="5705475"/>
            <a:ext cx="1076326" cy="4000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noFill/>
            </a:endParaRPr>
          </a:p>
        </p:txBody>
      </p:sp>
    </p:spTree>
    <p:custDataLst>
      <p:tags r:id="rId1"/>
    </p:custDataLst>
    <p:extLst>
      <p:ext uri="{BB962C8B-B14F-4D97-AF65-F5344CB8AC3E}">
        <p14:creationId xmlns:p14="http://schemas.microsoft.com/office/powerpoint/2010/main" val="65636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During and After Testing -</a:t>
            </a:r>
            <a:br>
              <a:rPr lang="en-US"/>
            </a:br>
            <a:r>
              <a:rPr lang="en-US"/>
              <a:t>Monitor Progress</a:t>
            </a:r>
          </a:p>
        </p:txBody>
      </p:sp>
      <p:pic>
        <p:nvPicPr>
          <p:cNvPr id="5" name="Picture 4">
            <a:extLst>
              <a:ext uri="{FF2B5EF4-FFF2-40B4-BE49-F238E27FC236}">
                <a16:creationId xmlns:a16="http://schemas.microsoft.com/office/drawing/2014/main" id="{1CD8A65D-7A6F-4590-996A-20D525B7BC90}"/>
              </a:ext>
            </a:extLst>
          </p:cNvPr>
          <p:cNvPicPr>
            <a:picLocks noChangeAspect="1"/>
          </p:cNvPicPr>
          <p:nvPr/>
        </p:nvPicPr>
        <p:blipFill>
          <a:blip r:embed="rId4"/>
          <a:stretch>
            <a:fillRect/>
          </a:stretch>
        </p:blipFill>
        <p:spPr>
          <a:xfrm>
            <a:off x="2033548" y="2114889"/>
            <a:ext cx="5991303" cy="4899528"/>
          </a:xfrm>
          <a:prstGeom prst="rect">
            <a:avLst/>
          </a:prstGeom>
        </p:spPr>
      </p:pic>
      <p:pic>
        <p:nvPicPr>
          <p:cNvPr id="7" name="Picture 6">
            <a:extLst>
              <a:ext uri="{FF2B5EF4-FFF2-40B4-BE49-F238E27FC236}">
                <a16:creationId xmlns:a16="http://schemas.microsoft.com/office/drawing/2014/main" id="{E78E2938-A46B-855A-D6E5-4233756D61FA}"/>
              </a:ext>
            </a:extLst>
          </p:cNvPr>
          <p:cNvPicPr>
            <a:picLocks noChangeAspect="1"/>
          </p:cNvPicPr>
          <p:nvPr/>
        </p:nvPicPr>
        <p:blipFill>
          <a:blip r:embed="rId5"/>
          <a:stretch>
            <a:fillRect/>
          </a:stretch>
        </p:blipFill>
        <p:spPr>
          <a:xfrm>
            <a:off x="2909888" y="2747963"/>
            <a:ext cx="747712" cy="157162"/>
          </a:xfrm>
          <a:prstGeom prst="rect">
            <a:avLst/>
          </a:prstGeom>
        </p:spPr>
      </p:pic>
      <p:pic>
        <p:nvPicPr>
          <p:cNvPr id="8" name="Picture 7">
            <a:extLst>
              <a:ext uri="{FF2B5EF4-FFF2-40B4-BE49-F238E27FC236}">
                <a16:creationId xmlns:a16="http://schemas.microsoft.com/office/drawing/2014/main" id="{AA9E400D-9E50-9A8C-4CD1-AE09EBAC12D7}"/>
              </a:ext>
            </a:extLst>
          </p:cNvPr>
          <p:cNvPicPr>
            <a:picLocks noChangeAspect="1"/>
          </p:cNvPicPr>
          <p:nvPr/>
        </p:nvPicPr>
        <p:blipFill>
          <a:blip r:embed="rId5"/>
          <a:stretch>
            <a:fillRect/>
          </a:stretch>
        </p:blipFill>
        <p:spPr>
          <a:xfrm>
            <a:off x="2909888" y="3119438"/>
            <a:ext cx="747712" cy="157162"/>
          </a:xfrm>
          <a:prstGeom prst="rect">
            <a:avLst/>
          </a:prstGeom>
        </p:spPr>
      </p:pic>
      <p:pic>
        <p:nvPicPr>
          <p:cNvPr id="9" name="Picture 8">
            <a:extLst>
              <a:ext uri="{FF2B5EF4-FFF2-40B4-BE49-F238E27FC236}">
                <a16:creationId xmlns:a16="http://schemas.microsoft.com/office/drawing/2014/main" id="{883B66AD-AED3-1DAF-9DDC-86330958907F}"/>
              </a:ext>
            </a:extLst>
          </p:cNvPr>
          <p:cNvPicPr>
            <a:picLocks noChangeAspect="1"/>
          </p:cNvPicPr>
          <p:nvPr/>
        </p:nvPicPr>
        <p:blipFill>
          <a:blip r:embed="rId5"/>
          <a:stretch>
            <a:fillRect/>
          </a:stretch>
        </p:blipFill>
        <p:spPr>
          <a:xfrm>
            <a:off x="3390900" y="3471863"/>
            <a:ext cx="742950" cy="157162"/>
          </a:xfrm>
          <a:prstGeom prst="rect">
            <a:avLst/>
          </a:prstGeom>
        </p:spPr>
      </p:pic>
    </p:spTree>
    <p:custDataLst>
      <p:tags r:id="rId1"/>
    </p:custDataLst>
    <p:extLst>
      <p:ext uri="{BB962C8B-B14F-4D97-AF65-F5344CB8AC3E}">
        <p14:creationId xmlns:p14="http://schemas.microsoft.com/office/powerpoint/2010/main" val="565866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During and After Testing -</a:t>
            </a:r>
            <a:br>
              <a:rPr lang="en-US" dirty="0"/>
            </a:br>
            <a:r>
              <a:rPr lang="en-US" dirty="0"/>
              <a:t>Monitor Progress</a:t>
            </a:r>
          </a:p>
        </p:txBody>
      </p:sp>
      <p:pic>
        <p:nvPicPr>
          <p:cNvPr id="7" name="Picture 6">
            <a:extLst>
              <a:ext uri="{FF2B5EF4-FFF2-40B4-BE49-F238E27FC236}">
                <a16:creationId xmlns:a16="http://schemas.microsoft.com/office/drawing/2014/main" id="{22134E78-95EE-4C7C-B680-9AD2DDEC3FEC}"/>
              </a:ext>
            </a:extLst>
          </p:cNvPr>
          <p:cNvPicPr>
            <a:picLocks noChangeAspect="1"/>
          </p:cNvPicPr>
          <p:nvPr/>
        </p:nvPicPr>
        <p:blipFill>
          <a:blip r:embed="rId4"/>
          <a:stretch>
            <a:fillRect/>
          </a:stretch>
        </p:blipFill>
        <p:spPr>
          <a:xfrm>
            <a:off x="385306" y="4611466"/>
            <a:ext cx="9287787" cy="2024545"/>
          </a:xfrm>
          <a:prstGeom prst="rect">
            <a:avLst/>
          </a:prstGeom>
        </p:spPr>
      </p:pic>
      <p:grpSp>
        <p:nvGrpSpPr>
          <p:cNvPr id="16" name="Group 15">
            <a:extLst>
              <a:ext uri="{FF2B5EF4-FFF2-40B4-BE49-F238E27FC236}">
                <a16:creationId xmlns:a16="http://schemas.microsoft.com/office/drawing/2014/main" id="{C2E441D6-C0D3-6C13-FE65-491F967814BF}"/>
              </a:ext>
            </a:extLst>
          </p:cNvPr>
          <p:cNvGrpSpPr/>
          <p:nvPr/>
        </p:nvGrpSpPr>
        <p:grpSpPr>
          <a:xfrm>
            <a:off x="1923905" y="2148661"/>
            <a:ext cx="5359091" cy="2024545"/>
            <a:chOff x="2028680" y="2155569"/>
            <a:chExt cx="5359091" cy="2024545"/>
          </a:xfrm>
        </p:grpSpPr>
        <p:pic>
          <p:nvPicPr>
            <p:cNvPr id="5" name="Picture 4">
              <a:extLst>
                <a:ext uri="{FF2B5EF4-FFF2-40B4-BE49-F238E27FC236}">
                  <a16:creationId xmlns:a16="http://schemas.microsoft.com/office/drawing/2014/main" id="{A97B45E6-7C09-4566-87C6-E714C06EE8D5}"/>
                </a:ext>
              </a:extLst>
            </p:cNvPr>
            <p:cNvPicPr>
              <a:picLocks noChangeAspect="1"/>
            </p:cNvPicPr>
            <p:nvPr/>
          </p:nvPicPr>
          <p:blipFill>
            <a:blip r:embed="rId5"/>
            <a:stretch>
              <a:fillRect/>
            </a:stretch>
          </p:blipFill>
          <p:spPr>
            <a:xfrm>
              <a:off x="2028680" y="2155569"/>
              <a:ext cx="5359091" cy="2024545"/>
            </a:xfrm>
            <a:prstGeom prst="rect">
              <a:avLst/>
            </a:prstGeom>
          </p:spPr>
        </p:pic>
        <p:pic>
          <p:nvPicPr>
            <p:cNvPr id="4" name="Picture 3">
              <a:extLst>
                <a:ext uri="{FF2B5EF4-FFF2-40B4-BE49-F238E27FC236}">
                  <a16:creationId xmlns:a16="http://schemas.microsoft.com/office/drawing/2014/main" id="{DC5A6BFE-8AEE-E11A-AA34-AE58EEEAB4F0}"/>
                </a:ext>
              </a:extLst>
            </p:cNvPr>
            <p:cNvPicPr>
              <a:picLocks noChangeAspect="1"/>
            </p:cNvPicPr>
            <p:nvPr/>
          </p:nvPicPr>
          <p:blipFill>
            <a:blip r:embed="rId6"/>
            <a:stretch>
              <a:fillRect/>
            </a:stretch>
          </p:blipFill>
          <p:spPr>
            <a:xfrm>
              <a:off x="2998948" y="3348342"/>
              <a:ext cx="638175" cy="157162"/>
            </a:xfrm>
            <a:prstGeom prst="rect">
              <a:avLst/>
            </a:prstGeom>
          </p:spPr>
        </p:pic>
        <p:pic>
          <p:nvPicPr>
            <p:cNvPr id="6" name="Picture 5">
              <a:extLst>
                <a:ext uri="{FF2B5EF4-FFF2-40B4-BE49-F238E27FC236}">
                  <a16:creationId xmlns:a16="http://schemas.microsoft.com/office/drawing/2014/main" id="{E5C51FD6-7A78-F339-6EC6-CD6349CC90C9}"/>
                </a:ext>
              </a:extLst>
            </p:cNvPr>
            <p:cNvPicPr>
              <a:picLocks noChangeAspect="1"/>
            </p:cNvPicPr>
            <p:nvPr/>
          </p:nvPicPr>
          <p:blipFill>
            <a:blip r:embed="rId6"/>
            <a:stretch>
              <a:fillRect/>
            </a:stretch>
          </p:blipFill>
          <p:spPr>
            <a:xfrm>
              <a:off x="3515145" y="3751701"/>
              <a:ext cx="682999" cy="157162"/>
            </a:xfrm>
            <a:prstGeom prst="rect">
              <a:avLst/>
            </a:prstGeom>
          </p:spPr>
        </p:pic>
        <p:pic>
          <p:nvPicPr>
            <p:cNvPr id="14" name="Picture 13">
              <a:extLst>
                <a:ext uri="{FF2B5EF4-FFF2-40B4-BE49-F238E27FC236}">
                  <a16:creationId xmlns:a16="http://schemas.microsoft.com/office/drawing/2014/main" id="{758C99AC-9685-3914-B18C-7BF11044649C}"/>
                </a:ext>
              </a:extLst>
            </p:cNvPr>
            <p:cNvPicPr>
              <a:picLocks noChangeAspect="1"/>
            </p:cNvPicPr>
            <p:nvPr/>
          </p:nvPicPr>
          <p:blipFill rotWithShape="1">
            <a:blip r:embed="rId7"/>
            <a:srcRect t="28110"/>
            <a:stretch/>
          </p:blipFill>
          <p:spPr>
            <a:xfrm>
              <a:off x="2929895" y="3021805"/>
              <a:ext cx="416052" cy="249799"/>
            </a:xfrm>
            <a:prstGeom prst="rect">
              <a:avLst/>
            </a:prstGeom>
          </p:spPr>
        </p:pic>
        <p:sp>
          <p:nvSpPr>
            <p:cNvPr id="15" name="Rectangle 14">
              <a:extLst>
                <a:ext uri="{FF2B5EF4-FFF2-40B4-BE49-F238E27FC236}">
                  <a16:creationId xmlns:a16="http://schemas.microsoft.com/office/drawing/2014/main" id="{0DD548A8-A3B8-DB69-0C73-F7F015FC7E76}"/>
                </a:ext>
              </a:extLst>
            </p:cNvPr>
            <p:cNvSpPr/>
            <p:nvPr/>
          </p:nvSpPr>
          <p:spPr>
            <a:xfrm>
              <a:off x="2929896" y="2878932"/>
              <a:ext cx="416052" cy="157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58B50A-2EED-F4D6-066E-38D1B7B35EF5}"/>
                </a:ext>
              </a:extLst>
            </p:cNvPr>
            <p:cNvPicPr>
              <a:picLocks noChangeAspect="1"/>
            </p:cNvPicPr>
            <p:nvPr/>
          </p:nvPicPr>
          <p:blipFill>
            <a:blip r:embed="rId6"/>
            <a:stretch>
              <a:fillRect/>
            </a:stretch>
          </p:blipFill>
          <p:spPr>
            <a:xfrm>
              <a:off x="2929894" y="2916990"/>
              <a:ext cx="747712" cy="157162"/>
            </a:xfrm>
            <a:prstGeom prst="rect">
              <a:avLst/>
            </a:prstGeom>
          </p:spPr>
        </p:pic>
      </p:grpSp>
    </p:spTree>
    <p:custDataLst>
      <p:tags r:id="rId1"/>
    </p:custDataLst>
    <p:extLst>
      <p:ext uri="{BB962C8B-B14F-4D97-AF65-F5344CB8AC3E}">
        <p14:creationId xmlns:p14="http://schemas.microsoft.com/office/powerpoint/2010/main" val="1971797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During and After Testing -</a:t>
            </a:r>
            <a:br>
              <a:rPr lang="en-US"/>
            </a:br>
            <a:r>
              <a:rPr lang="en-US"/>
              <a:t>Mark Test Complete / Resume Test</a:t>
            </a:r>
          </a:p>
        </p:txBody>
      </p:sp>
      <p:sp>
        <p:nvSpPr>
          <p:cNvPr id="7" name="TextBox 6"/>
          <p:cNvSpPr txBox="1"/>
          <p:nvPr/>
        </p:nvSpPr>
        <p:spPr>
          <a:xfrm>
            <a:off x="369277" y="2132601"/>
            <a:ext cx="359394" cy="369332"/>
          </a:xfrm>
          <a:prstGeom prst="rect">
            <a:avLst/>
          </a:prstGeom>
          <a:noFill/>
        </p:spPr>
        <p:txBody>
          <a:bodyPr wrap="none" rtlCol="0">
            <a:spAutoFit/>
          </a:bodyPr>
          <a:lstStyle/>
          <a:p>
            <a:r>
              <a:rPr lang="en-US"/>
              <a:t>1.</a:t>
            </a:r>
          </a:p>
        </p:txBody>
      </p:sp>
      <p:sp>
        <p:nvSpPr>
          <p:cNvPr id="8" name="TextBox 7"/>
          <p:cNvSpPr txBox="1"/>
          <p:nvPr/>
        </p:nvSpPr>
        <p:spPr>
          <a:xfrm>
            <a:off x="369277" y="3844692"/>
            <a:ext cx="386862" cy="369332"/>
          </a:xfrm>
          <a:prstGeom prst="rect">
            <a:avLst/>
          </a:prstGeom>
          <a:noFill/>
        </p:spPr>
        <p:txBody>
          <a:bodyPr wrap="square" rtlCol="0">
            <a:spAutoFit/>
          </a:bodyPr>
          <a:lstStyle/>
          <a:p>
            <a:r>
              <a:rPr lang="en-US"/>
              <a:t>2.</a:t>
            </a:r>
          </a:p>
        </p:txBody>
      </p:sp>
      <p:pic>
        <p:nvPicPr>
          <p:cNvPr id="3" name="Picture 2">
            <a:extLst>
              <a:ext uri="{FF2B5EF4-FFF2-40B4-BE49-F238E27FC236}">
                <a16:creationId xmlns:a16="http://schemas.microsoft.com/office/drawing/2014/main" id="{6ED46C74-2C83-4EEB-B251-6BE1537DF9C1}"/>
              </a:ext>
            </a:extLst>
          </p:cNvPr>
          <p:cNvPicPr>
            <a:picLocks noChangeAspect="1"/>
          </p:cNvPicPr>
          <p:nvPr/>
        </p:nvPicPr>
        <p:blipFill>
          <a:blip r:embed="rId4"/>
          <a:stretch>
            <a:fillRect/>
          </a:stretch>
        </p:blipFill>
        <p:spPr>
          <a:xfrm>
            <a:off x="728671" y="2121144"/>
            <a:ext cx="8960452" cy="1495425"/>
          </a:xfrm>
          <a:prstGeom prst="rect">
            <a:avLst/>
          </a:prstGeom>
        </p:spPr>
      </p:pic>
      <p:pic>
        <p:nvPicPr>
          <p:cNvPr id="5" name="Picture 4">
            <a:extLst>
              <a:ext uri="{FF2B5EF4-FFF2-40B4-BE49-F238E27FC236}">
                <a16:creationId xmlns:a16="http://schemas.microsoft.com/office/drawing/2014/main" id="{764D8B4D-D9A0-472F-9DC4-456894B73419}"/>
              </a:ext>
            </a:extLst>
          </p:cNvPr>
          <p:cNvPicPr>
            <a:picLocks noChangeAspect="1"/>
          </p:cNvPicPr>
          <p:nvPr/>
        </p:nvPicPr>
        <p:blipFill>
          <a:blip r:embed="rId5"/>
          <a:stretch>
            <a:fillRect/>
          </a:stretch>
        </p:blipFill>
        <p:spPr>
          <a:xfrm>
            <a:off x="905256" y="3844692"/>
            <a:ext cx="2333625" cy="2924175"/>
          </a:xfrm>
          <a:prstGeom prst="rect">
            <a:avLst/>
          </a:prstGeom>
        </p:spPr>
      </p:pic>
      <p:pic>
        <p:nvPicPr>
          <p:cNvPr id="6" name="Picture 5">
            <a:extLst>
              <a:ext uri="{FF2B5EF4-FFF2-40B4-BE49-F238E27FC236}">
                <a16:creationId xmlns:a16="http://schemas.microsoft.com/office/drawing/2014/main" id="{4ABA8DA4-353E-322A-74D7-681F105D5A0F}"/>
              </a:ext>
            </a:extLst>
          </p:cNvPr>
          <p:cNvPicPr>
            <a:picLocks noChangeAspect="1"/>
          </p:cNvPicPr>
          <p:nvPr/>
        </p:nvPicPr>
        <p:blipFill>
          <a:blip r:embed="rId6"/>
          <a:stretch>
            <a:fillRect/>
          </a:stretch>
        </p:blipFill>
        <p:spPr>
          <a:xfrm>
            <a:off x="6629399" y="2541864"/>
            <a:ext cx="962025" cy="326992"/>
          </a:xfrm>
          <a:prstGeom prst="rect">
            <a:avLst/>
          </a:prstGeom>
        </p:spPr>
      </p:pic>
      <p:pic>
        <p:nvPicPr>
          <p:cNvPr id="10" name="Picture 9">
            <a:extLst>
              <a:ext uri="{FF2B5EF4-FFF2-40B4-BE49-F238E27FC236}">
                <a16:creationId xmlns:a16="http://schemas.microsoft.com/office/drawing/2014/main" id="{7AE11006-C0B3-0888-54EC-FC70A0F8C1BC}"/>
              </a:ext>
            </a:extLst>
          </p:cNvPr>
          <p:cNvPicPr>
            <a:picLocks noChangeAspect="1"/>
          </p:cNvPicPr>
          <p:nvPr/>
        </p:nvPicPr>
        <p:blipFill>
          <a:blip r:embed="rId7"/>
          <a:stretch>
            <a:fillRect/>
          </a:stretch>
        </p:blipFill>
        <p:spPr>
          <a:xfrm>
            <a:off x="6629400" y="2981060"/>
            <a:ext cx="962025" cy="323850"/>
          </a:xfrm>
          <a:prstGeom prst="rect">
            <a:avLst/>
          </a:prstGeom>
        </p:spPr>
      </p:pic>
    </p:spTree>
    <p:custDataLst>
      <p:tags r:id="rId1"/>
    </p:custDataLst>
    <p:extLst>
      <p:ext uri="{BB962C8B-B14F-4D97-AF65-F5344CB8AC3E}">
        <p14:creationId xmlns:p14="http://schemas.microsoft.com/office/powerpoint/2010/main" val="2517498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TestNav Tools Demonstration</a:t>
            </a:r>
          </a:p>
        </p:txBody>
      </p:sp>
      <p:pic>
        <p:nvPicPr>
          <p:cNvPr id="4" name="TestNav tool demo MCAS">
            <a:hlinkClick r:id="" action="ppaction://media"/>
            <a:extLst>
              <a:ext uri="{FF2B5EF4-FFF2-40B4-BE49-F238E27FC236}">
                <a16:creationId xmlns:a16="http://schemas.microsoft.com/office/drawing/2014/main" id="{35E1B5D4-FDA2-6715-C300-9B355E04848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00722" y="2280819"/>
            <a:ext cx="8995765" cy="4566661"/>
          </a:xfrm>
          <a:prstGeom prst="rect">
            <a:avLst/>
          </a:prstGeom>
        </p:spPr>
      </p:pic>
    </p:spTree>
    <p:custDataLst>
      <p:tags r:id="rId1"/>
    </p:custDataLst>
    <p:extLst>
      <p:ext uri="{BB962C8B-B14F-4D97-AF65-F5344CB8AC3E}">
        <p14:creationId xmlns:p14="http://schemas.microsoft.com/office/powerpoint/2010/main" val="287701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Topics</a:t>
            </a:r>
          </a:p>
        </p:txBody>
      </p:sp>
      <p:sp>
        <p:nvSpPr>
          <p:cNvPr id="3" name="Content Placeholder 2"/>
          <p:cNvSpPr>
            <a:spLocks noGrp="1"/>
          </p:cNvSpPr>
          <p:nvPr>
            <p:ph idx="1"/>
          </p:nvPr>
        </p:nvSpPr>
        <p:spPr/>
        <p:txBody>
          <a:bodyPr>
            <a:normAutofit fontScale="77500" lnSpcReduction="20000"/>
          </a:bodyPr>
          <a:lstStyle/>
          <a:p>
            <a:pPr>
              <a:spcBef>
                <a:spcPts val="600"/>
              </a:spcBef>
            </a:pPr>
            <a:r>
              <a:rPr lang="en-US" dirty="0"/>
              <a:t>Glossary</a:t>
            </a:r>
          </a:p>
          <a:p>
            <a:pPr>
              <a:spcBef>
                <a:spcPts val="600"/>
              </a:spcBef>
            </a:pPr>
            <a:r>
              <a:rPr lang="en-US" dirty="0"/>
              <a:t>Determine Whether to Run an Infrastructure Trial</a:t>
            </a:r>
          </a:p>
          <a:p>
            <a:pPr>
              <a:spcBef>
                <a:spcPts val="600"/>
              </a:spcBef>
            </a:pPr>
            <a:r>
              <a:rPr lang="en-US" dirty="0"/>
              <a:t>App Check </a:t>
            </a:r>
          </a:p>
          <a:p>
            <a:pPr>
              <a:spcBef>
                <a:spcPts val="600"/>
              </a:spcBef>
            </a:pPr>
            <a:r>
              <a:rPr lang="en-US" dirty="0"/>
              <a:t>Preliminary System Test</a:t>
            </a:r>
          </a:p>
          <a:p>
            <a:pPr>
              <a:spcBef>
                <a:spcPts val="600"/>
              </a:spcBef>
            </a:pPr>
            <a:r>
              <a:rPr lang="en-US" dirty="0"/>
              <a:t>Introduction to Infrastructure Trials</a:t>
            </a:r>
          </a:p>
          <a:p>
            <a:pPr>
              <a:spcBef>
                <a:spcPts val="600"/>
              </a:spcBef>
            </a:pPr>
            <a:r>
              <a:rPr lang="en-US" dirty="0"/>
              <a:t>Infrastructure Trial Goals</a:t>
            </a:r>
          </a:p>
          <a:p>
            <a:pPr>
              <a:spcBef>
                <a:spcPts val="600"/>
              </a:spcBef>
            </a:pPr>
            <a:r>
              <a:rPr lang="en-US" dirty="0"/>
              <a:t>Test Coordinator and Test Administrator Roles</a:t>
            </a:r>
          </a:p>
          <a:p>
            <a:pPr>
              <a:spcBef>
                <a:spcPts val="600"/>
              </a:spcBef>
            </a:pPr>
            <a:r>
              <a:rPr lang="en-US" dirty="0"/>
              <a:t>Schedule and Staffing</a:t>
            </a:r>
          </a:p>
          <a:p>
            <a:pPr>
              <a:spcBef>
                <a:spcPts val="600"/>
              </a:spcBef>
            </a:pPr>
            <a:r>
              <a:rPr lang="en-US" dirty="0"/>
              <a:t>Capacity Planning</a:t>
            </a:r>
          </a:p>
          <a:p>
            <a:pPr>
              <a:spcBef>
                <a:spcPts val="600"/>
              </a:spcBef>
            </a:pPr>
            <a:r>
              <a:rPr lang="en-US" dirty="0" err="1"/>
              <a:t>PearsonAccess</a:t>
            </a:r>
            <a:r>
              <a:rPr lang="en-US" baseline="30000" dirty="0" err="1"/>
              <a:t>next</a:t>
            </a:r>
            <a:r>
              <a:rPr lang="en-US" dirty="0"/>
              <a:t> Tasks </a:t>
            </a:r>
          </a:p>
          <a:p>
            <a:pPr>
              <a:spcBef>
                <a:spcPts val="600"/>
              </a:spcBef>
            </a:pPr>
            <a:r>
              <a:rPr lang="en-US" dirty="0" err="1"/>
              <a:t>PearsonAccess</a:t>
            </a:r>
            <a:r>
              <a:rPr lang="en-US" baseline="30000" dirty="0" err="1"/>
              <a:t>next</a:t>
            </a:r>
            <a:r>
              <a:rPr lang="en-US" baseline="30000" dirty="0"/>
              <a:t>  </a:t>
            </a:r>
            <a:r>
              <a:rPr lang="en-US" dirty="0"/>
              <a:t>Setup</a:t>
            </a:r>
          </a:p>
          <a:p>
            <a:pPr>
              <a:spcBef>
                <a:spcPts val="600"/>
              </a:spcBef>
            </a:pPr>
            <a:r>
              <a:rPr lang="en-US" dirty="0"/>
              <a:t>During and After Trial</a:t>
            </a:r>
          </a:p>
          <a:p>
            <a:pPr>
              <a:spcBef>
                <a:spcPts val="600"/>
              </a:spcBef>
            </a:pPr>
            <a:r>
              <a:rPr lang="en-US" dirty="0"/>
              <a:t>Tools and Accessibility Features in TestNav</a:t>
            </a:r>
          </a:p>
          <a:p>
            <a:pPr>
              <a:spcBef>
                <a:spcPts val="600"/>
              </a:spcBef>
            </a:pPr>
            <a:r>
              <a:rPr lang="en-US" dirty="0"/>
              <a:t>TestNav Tools Demonstration</a:t>
            </a:r>
          </a:p>
          <a:p>
            <a:pPr>
              <a:spcBef>
                <a:spcPts val="600"/>
              </a:spcBef>
            </a:pPr>
            <a:r>
              <a:rPr lang="en-US" dirty="0"/>
              <a:t>Resources</a:t>
            </a:r>
          </a:p>
        </p:txBody>
      </p:sp>
    </p:spTree>
    <p:custDataLst>
      <p:tags r:id="rId1"/>
    </p:custDataLst>
    <p:extLst>
      <p:ext uri="{BB962C8B-B14F-4D97-AF65-F5344CB8AC3E}">
        <p14:creationId xmlns:p14="http://schemas.microsoft.com/office/powerpoint/2010/main" val="542889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During and After Testing -</a:t>
            </a:r>
            <a:br>
              <a:rPr lang="en-US"/>
            </a:br>
            <a:r>
              <a:rPr lang="en-US"/>
              <a:t>Sign out of TestNav</a:t>
            </a:r>
            <a:br>
              <a:rPr lang="en-US"/>
            </a:br>
            <a:r>
              <a:rPr lang="en-US"/>
              <a:t>Stop Sessions</a:t>
            </a:r>
          </a:p>
        </p:txBody>
      </p:sp>
      <p:pic>
        <p:nvPicPr>
          <p:cNvPr id="4" name="Picture 3">
            <a:extLst>
              <a:ext uri="{FF2B5EF4-FFF2-40B4-BE49-F238E27FC236}">
                <a16:creationId xmlns:a16="http://schemas.microsoft.com/office/drawing/2014/main" id="{DAB06B1E-337F-43BF-8F33-B501C8FD5042}"/>
              </a:ext>
            </a:extLst>
          </p:cNvPr>
          <p:cNvPicPr>
            <a:picLocks noChangeAspect="1"/>
          </p:cNvPicPr>
          <p:nvPr/>
        </p:nvPicPr>
        <p:blipFill>
          <a:blip r:embed="rId4"/>
          <a:stretch>
            <a:fillRect/>
          </a:stretch>
        </p:blipFill>
        <p:spPr>
          <a:xfrm>
            <a:off x="0" y="1983297"/>
            <a:ext cx="10058400" cy="5107227"/>
          </a:xfrm>
          <a:prstGeom prst="rect">
            <a:avLst/>
          </a:prstGeom>
        </p:spPr>
      </p:pic>
    </p:spTree>
    <p:custDataLst>
      <p:tags r:id="rId1"/>
    </p:custDataLst>
    <p:extLst>
      <p:ext uri="{BB962C8B-B14F-4D97-AF65-F5344CB8AC3E}">
        <p14:creationId xmlns:p14="http://schemas.microsoft.com/office/powerpoint/2010/main" val="3727899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a:t>
            </a:r>
          </a:p>
        </p:txBody>
      </p:sp>
      <p:sp>
        <p:nvSpPr>
          <p:cNvPr id="3" name="Content Placeholder 2"/>
          <p:cNvSpPr>
            <a:spLocks noGrp="1"/>
          </p:cNvSpPr>
          <p:nvPr>
            <p:ph idx="1"/>
          </p:nvPr>
        </p:nvSpPr>
        <p:spPr/>
        <p:txBody>
          <a:bodyPr/>
          <a:lstStyle/>
          <a:p>
            <a:r>
              <a:rPr lang="en-US" u="sng" dirty="0">
                <a:hlinkClick r:id="rId4"/>
              </a:rPr>
              <a:t>TestNav and </a:t>
            </a:r>
            <a:r>
              <a:rPr lang="en-US" u="sng" dirty="0" err="1">
                <a:hlinkClick r:id="rId4"/>
              </a:rPr>
              <a:t>ProctorCache</a:t>
            </a:r>
            <a:r>
              <a:rPr lang="en-US" u="sng" dirty="0">
                <a:hlinkClick r:id="rId4"/>
              </a:rPr>
              <a:t> requirements and download links</a:t>
            </a:r>
            <a:endParaRPr lang="en-US" dirty="0"/>
          </a:p>
          <a:p>
            <a:r>
              <a:rPr lang="en-US" u="sng" dirty="0">
                <a:hlinkClick r:id="rId5"/>
              </a:rPr>
              <a:t>MCAS Infrastructure Trial Readiness Guide</a:t>
            </a:r>
            <a:endParaRPr lang="en-US" dirty="0"/>
          </a:p>
          <a:p>
            <a:r>
              <a:rPr lang="en-US" u="sng" dirty="0" err="1">
                <a:hlinkClick r:id="rId6"/>
              </a:rPr>
              <a:t>PearsonAccess</a:t>
            </a:r>
            <a:r>
              <a:rPr lang="en-US" u="sng" baseline="30000" dirty="0" err="1">
                <a:hlinkClick r:id="rId6"/>
              </a:rPr>
              <a:t>next</a:t>
            </a:r>
            <a:r>
              <a:rPr lang="en-US" u="sng" dirty="0">
                <a:hlinkClick r:id="rId6"/>
              </a:rPr>
              <a:t> Training Site</a:t>
            </a:r>
            <a:endParaRPr lang="en-US" dirty="0"/>
          </a:p>
          <a:p>
            <a:r>
              <a:rPr lang="en-US" u="sng" dirty="0" err="1">
                <a:hlinkClick r:id="rId7"/>
              </a:rPr>
              <a:t>PearsonAccess</a:t>
            </a:r>
            <a:r>
              <a:rPr lang="en-US" u="sng" baseline="30000" dirty="0" err="1">
                <a:hlinkClick r:id="rId7"/>
              </a:rPr>
              <a:t>next</a:t>
            </a:r>
            <a:r>
              <a:rPr lang="en-US" u="sng" dirty="0">
                <a:hlinkClick r:id="rId7"/>
              </a:rPr>
              <a:t> User Guide</a:t>
            </a:r>
            <a:endParaRPr lang="en-US" dirty="0"/>
          </a:p>
          <a:p>
            <a:r>
              <a:rPr lang="en-US" u="sng" dirty="0">
                <a:hlinkClick r:id="rId8"/>
              </a:rPr>
              <a:t>Student Tutorial</a:t>
            </a:r>
            <a:endParaRPr lang="en-US" dirty="0"/>
          </a:p>
          <a:p>
            <a:r>
              <a:rPr lang="en-US" u="sng" dirty="0">
                <a:hlinkClick r:id="rId9"/>
              </a:rPr>
              <a:t>MCAS Test Administration Resources</a:t>
            </a:r>
            <a:endParaRPr lang="en-US" dirty="0"/>
          </a:p>
          <a:p>
            <a:r>
              <a:rPr lang="en-US" u="sng" dirty="0">
                <a:hlinkClick r:id="rId10"/>
              </a:rPr>
              <a:t>Guidelines for Using Assistive Technology</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1380195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endParaRPr lang="en-US" sz="2970"/>
          </a:p>
          <a:p>
            <a:pPr algn="ctr"/>
            <a:endParaRPr lang="en-US" sz="2970"/>
          </a:p>
          <a:p>
            <a:pPr algn="ctr"/>
            <a:r>
              <a:rPr lang="en-US" sz="5600"/>
              <a:t>Thank you. </a:t>
            </a:r>
          </a:p>
        </p:txBody>
      </p:sp>
    </p:spTree>
    <p:custDataLst>
      <p:tags r:id="rId1"/>
    </p:custDataLst>
    <p:extLst>
      <p:ext uri="{BB962C8B-B14F-4D97-AF65-F5344CB8AC3E}">
        <p14:creationId xmlns:p14="http://schemas.microsoft.com/office/powerpoint/2010/main" val="125560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Glossary</a:t>
            </a:r>
          </a:p>
        </p:txBody>
      </p:sp>
      <p:sp>
        <p:nvSpPr>
          <p:cNvPr id="3" name="Content Placeholder 2"/>
          <p:cNvSpPr>
            <a:spLocks noGrp="1"/>
          </p:cNvSpPr>
          <p:nvPr>
            <p:ph idx="1"/>
          </p:nvPr>
        </p:nvSpPr>
        <p:spPr>
          <a:xfrm>
            <a:off x="905255" y="2091832"/>
            <a:ext cx="8737509" cy="4863150"/>
          </a:xfrm>
        </p:spPr>
        <p:txBody>
          <a:bodyPr vert="horz" lIns="0" tIns="45720" rIns="0" bIns="45720" rtlCol="0" anchor="t">
            <a:normAutofit fontScale="92500" lnSpcReduction="10000"/>
          </a:bodyPr>
          <a:lstStyle/>
          <a:p>
            <a:pPr lvl="0"/>
            <a:r>
              <a:rPr lang="en-US" sz="1800" b="1" dirty="0"/>
              <a:t>Infrastructure Trial: </a:t>
            </a:r>
            <a:r>
              <a:rPr lang="en-US" sz="1800" dirty="0"/>
              <a:t>An opportunity for districts and schools to prepare for the computer-based tests by ensuring student devices are set up correctly and simulating test day network use. </a:t>
            </a:r>
          </a:p>
          <a:p>
            <a:pPr lvl="0"/>
            <a:r>
              <a:rPr lang="en-US" sz="1800" b="1" dirty="0" err="1"/>
              <a:t>PearsonAccess</a:t>
            </a:r>
            <a:r>
              <a:rPr lang="en-US" sz="1800" b="1" baseline="30000" dirty="0" err="1"/>
              <a:t>next</a:t>
            </a:r>
            <a:r>
              <a:rPr lang="en-US" sz="1800" b="1" baseline="30000" dirty="0"/>
              <a:t> </a:t>
            </a:r>
            <a:r>
              <a:rPr lang="en-US" sz="1800" b="1" dirty="0"/>
              <a:t>(PAN): </a:t>
            </a:r>
            <a:r>
              <a:rPr lang="en-US" sz="1800" dirty="0"/>
              <a:t>The online management system used by principals, test coordinators, technology coordinators, and test administrators to register students, order test materials, and manage activities for computer-based testing.</a:t>
            </a:r>
          </a:p>
          <a:p>
            <a:pPr lvl="0"/>
            <a:r>
              <a:rPr lang="en-US" sz="1800" b="1" dirty="0" err="1"/>
              <a:t>ProctorCache</a:t>
            </a:r>
            <a:r>
              <a:rPr lang="en-US" sz="1800" b="1" dirty="0"/>
              <a:t>: </a:t>
            </a:r>
            <a:r>
              <a:rPr lang="en-US" sz="1800" dirty="0"/>
              <a:t>Optional software that precaches (i.e., loads) test content onto a designated machine in the school. In schools with lower bandwidth, </a:t>
            </a:r>
            <a:r>
              <a:rPr lang="en-US" sz="1800" dirty="0" err="1"/>
              <a:t>ProctorCache</a:t>
            </a:r>
            <a:r>
              <a:rPr lang="en-US" sz="1800" dirty="0"/>
              <a:t> can reduce test delays and can provide students with a more seamless testing experience in the event of disruptions to Internet connectivity. </a:t>
            </a:r>
          </a:p>
          <a:p>
            <a:pPr lvl="0"/>
            <a:r>
              <a:rPr lang="en-US" sz="1800" b="1" dirty="0"/>
              <a:t>Precache: </a:t>
            </a:r>
            <a:r>
              <a:rPr lang="en-US" sz="1800" dirty="0"/>
              <a:t>The process of loading or “caching” test content locally to a designated </a:t>
            </a:r>
            <a:r>
              <a:rPr lang="en-US" sz="1800" dirty="0" err="1"/>
              <a:t>ProctorCache</a:t>
            </a:r>
            <a:r>
              <a:rPr lang="en-US" sz="1800" dirty="0"/>
              <a:t> computer at a school.</a:t>
            </a:r>
          </a:p>
          <a:p>
            <a:pPr lvl="0"/>
            <a:r>
              <a:rPr lang="en-US" sz="1800" b="1" dirty="0"/>
              <a:t>TestNav: </a:t>
            </a:r>
            <a:r>
              <a:rPr lang="en-US" sz="1800" dirty="0"/>
              <a:t>The online testing platform used by students to take the computer-based MCAS tests.</a:t>
            </a:r>
          </a:p>
          <a:p>
            <a:pPr lvl="0"/>
            <a:r>
              <a:rPr lang="en-US" sz="1800" b="1" dirty="0"/>
              <a:t>App Check</a:t>
            </a:r>
            <a:r>
              <a:rPr lang="en-US" sz="1800" dirty="0"/>
              <a:t>: A test run in TestNav by school staff to check connectivity to Pearson servers, the ability of the device to enter “kiosk” mode, and the TestNav configuration (if a configuration identifier is used). </a:t>
            </a:r>
          </a:p>
          <a:p>
            <a:pPr lvl="0"/>
            <a:r>
              <a:rPr lang="en-US" sz="1800" b="1" dirty="0"/>
              <a:t>Preliminary System Test</a:t>
            </a:r>
            <a:r>
              <a:rPr lang="en-US" sz="1800" dirty="0"/>
              <a:t>: A small-scale Infrastructure Trial during which school staff log in to and click through practice tests instead of students. </a:t>
            </a:r>
          </a:p>
        </p:txBody>
      </p:sp>
    </p:spTree>
    <p:custDataLst>
      <p:tags r:id="rId1"/>
    </p:custDataLst>
    <p:extLst>
      <p:ext uri="{BB962C8B-B14F-4D97-AF65-F5344CB8AC3E}">
        <p14:creationId xmlns:p14="http://schemas.microsoft.com/office/powerpoint/2010/main" val="391272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Determine Whether to Run an Infrastructure Trial</a:t>
            </a:r>
          </a:p>
        </p:txBody>
      </p:sp>
      <p:pic>
        <p:nvPicPr>
          <p:cNvPr id="4" name="Picture 3">
            <a:extLst>
              <a:ext uri="{FF2B5EF4-FFF2-40B4-BE49-F238E27FC236}">
                <a16:creationId xmlns:a16="http://schemas.microsoft.com/office/drawing/2014/main" id="{89A98FF3-A0D3-4856-8122-165689199E4F}"/>
              </a:ext>
            </a:extLst>
          </p:cNvPr>
          <p:cNvPicPr>
            <a:picLocks noChangeAspect="1"/>
          </p:cNvPicPr>
          <p:nvPr/>
        </p:nvPicPr>
        <p:blipFill>
          <a:blip r:embed="rId4"/>
          <a:stretch>
            <a:fillRect/>
          </a:stretch>
        </p:blipFill>
        <p:spPr>
          <a:xfrm>
            <a:off x="2445796" y="2087719"/>
            <a:ext cx="5166808" cy="4823878"/>
          </a:xfrm>
          <a:prstGeom prst="rect">
            <a:avLst/>
          </a:prstGeom>
        </p:spPr>
      </p:pic>
    </p:spTree>
    <p:custDataLst>
      <p:tags r:id="rId1"/>
    </p:custDataLst>
    <p:extLst>
      <p:ext uri="{BB962C8B-B14F-4D97-AF65-F5344CB8AC3E}">
        <p14:creationId xmlns:p14="http://schemas.microsoft.com/office/powerpoint/2010/main" val="2602003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App Check </a:t>
            </a:r>
          </a:p>
        </p:txBody>
      </p:sp>
      <p:sp>
        <p:nvSpPr>
          <p:cNvPr id="3" name="Content Placeholder 2"/>
          <p:cNvSpPr>
            <a:spLocks noGrp="1"/>
          </p:cNvSpPr>
          <p:nvPr>
            <p:ph idx="1"/>
          </p:nvPr>
        </p:nvSpPr>
        <p:spPr/>
        <p:txBody>
          <a:bodyPr>
            <a:normAutofit fontScale="92500" lnSpcReduction="10000"/>
          </a:bodyPr>
          <a:lstStyle/>
          <a:p>
            <a:r>
              <a:rPr lang="en-US" sz="2400" dirty="0"/>
              <a:t>As a first step to ensuring that devices and networks are set up correctly to use TestNav for computer-based testing, complete App Check in TestNav after configuring the network and downloading TestNav onto student devices.</a:t>
            </a:r>
          </a:p>
          <a:p>
            <a:r>
              <a:rPr lang="en-US" sz="2400" b="1" dirty="0"/>
              <a:t>All schools should complete App Check </a:t>
            </a:r>
            <a:r>
              <a:rPr lang="en-US" sz="2400" dirty="0"/>
              <a:t>in TestNav on a small sample of student testing devices to minimize technology issues during administration.</a:t>
            </a:r>
          </a:p>
          <a:p>
            <a:r>
              <a:rPr lang="en-US" sz="2400" dirty="0"/>
              <a:t>To run App Check:</a:t>
            </a:r>
          </a:p>
          <a:p>
            <a:pPr lvl="1">
              <a:buFont typeface="Arial" panose="020B0604020202020204" pitchFamily="34" charset="0"/>
              <a:buChar char="•"/>
            </a:pPr>
            <a:r>
              <a:rPr lang="en-US" sz="2000" dirty="0"/>
              <a:t>Open the TestNav app and navigate to the Massachusetts sign in page. </a:t>
            </a:r>
          </a:p>
          <a:p>
            <a:pPr lvl="1">
              <a:buFont typeface="Arial" panose="020B0604020202020204" pitchFamily="34" charset="0"/>
              <a:buChar char="•"/>
            </a:pPr>
            <a:r>
              <a:rPr lang="en-US" sz="2000" dirty="0"/>
              <a:t>Click the user icon in the top right and choose </a:t>
            </a:r>
            <a:r>
              <a:rPr lang="en-US" sz="2000" b="1" dirty="0"/>
              <a:t>App Check </a:t>
            </a:r>
            <a:r>
              <a:rPr lang="en-US" sz="2000" dirty="0"/>
              <a:t>from the menu.</a:t>
            </a:r>
          </a:p>
          <a:p>
            <a:pPr lvl="1">
              <a:buFont typeface="Arial" panose="020B0604020202020204" pitchFamily="34" charset="0"/>
              <a:buChar char="•"/>
            </a:pPr>
            <a:r>
              <a:rPr lang="en-US" sz="2000" dirty="0"/>
              <a:t>Enter a Configuration Identifier if one will be used. Then select </a:t>
            </a:r>
            <a:r>
              <a:rPr lang="en-US" sz="2000" b="1" dirty="0"/>
              <a:t>Run App Check</a:t>
            </a:r>
            <a:r>
              <a:rPr lang="en-US" sz="2000" dirty="0"/>
              <a:t>.</a:t>
            </a:r>
          </a:p>
          <a:p>
            <a:pPr lvl="1">
              <a:buFont typeface="Arial" panose="020B0604020202020204" pitchFamily="34" charset="0"/>
              <a:buChar char="•"/>
            </a:pPr>
            <a:r>
              <a:rPr lang="en-US" sz="2000" dirty="0"/>
              <a:t>A “Success” message should appear. If you encounter an error message, refer to the </a:t>
            </a:r>
            <a:r>
              <a:rPr lang="en-US" sz="2000" dirty="0">
                <a:hlinkClick r:id="rId4"/>
              </a:rPr>
              <a:t>Set Up TestNav</a:t>
            </a:r>
            <a:r>
              <a:rPr lang="en-US" sz="2000" dirty="0"/>
              <a:t> and </a:t>
            </a:r>
            <a:r>
              <a:rPr lang="en-US" sz="2000" dirty="0">
                <a:hlinkClick r:id="rId5"/>
              </a:rPr>
              <a:t>App Check Error Messages</a:t>
            </a:r>
            <a:r>
              <a:rPr lang="en-US" sz="2000" dirty="0"/>
              <a:t> webpages for further information. </a:t>
            </a:r>
          </a:p>
        </p:txBody>
      </p:sp>
    </p:spTree>
    <p:custDataLst>
      <p:tags r:id="rId1"/>
    </p:custDataLst>
    <p:extLst>
      <p:ext uri="{BB962C8B-B14F-4D97-AF65-F5344CB8AC3E}">
        <p14:creationId xmlns:p14="http://schemas.microsoft.com/office/powerpoint/2010/main" val="142335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Preliminary System Test</a:t>
            </a:r>
          </a:p>
        </p:txBody>
      </p:sp>
      <p:sp>
        <p:nvSpPr>
          <p:cNvPr id="3" name="Content Placeholder 2"/>
          <p:cNvSpPr>
            <a:spLocks noGrp="1"/>
          </p:cNvSpPr>
          <p:nvPr>
            <p:ph idx="1"/>
          </p:nvPr>
        </p:nvSpPr>
        <p:spPr/>
        <p:txBody>
          <a:bodyPr>
            <a:normAutofit/>
          </a:bodyPr>
          <a:lstStyle/>
          <a:p>
            <a:r>
              <a:rPr lang="en-US" dirty="0"/>
              <a:t>All schools, particularly those that do not conduct a full-scale Infrastructure Trial, are strongly recommended to conduct a Preliminary System Test. </a:t>
            </a:r>
          </a:p>
          <a:p>
            <a:pPr lvl="1"/>
            <a:r>
              <a:rPr lang="en-US" dirty="0"/>
              <a:t>A Preliminary System Test is a small-scale Infrastructure Trial conducted without students during which a small number of staff log in to TestNav as students on student devices and click through practice tests. </a:t>
            </a:r>
          </a:p>
          <a:p>
            <a:r>
              <a:rPr lang="en-US" dirty="0"/>
              <a:t>Follow the graphic on slide 5 (page 2 of the </a:t>
            </a:r>
            <a:r>
              <a:rPr lang="en-US" dirty="0">
                <a:hlinkClick r:id="rId4"/>
              </a:rPr>
              <a:t>Infrastructure Trial Readiness Guide</a:t>
            </a:r>
            <a:r>
              <a:rPr lang="en-US" dirty="0"/>
              <a:t>) to decide whether to conduct an Infrastructure Trial in addition to a Preliminary System Test. </a:t>
            </a:r>
          </a:p>
          <a:p>
            <a:r>
              <a:rPr lang="en-US" dirty="0"/>
              <a:t>While this module is geared toward preparing and conducting Infrastructure Trials, most of the content covered is also applicable to Preliminary System Tests. </a:t>
            </a:r>
          </a:p>
        </p:txBody>
      </p:sp>
    </p:spTree>
    <p:custDataLst>
      <p:tags r:id="rId1"/>
    </p:custDataLst>
    <p:extLst>
      <p:ext uri="{BB962C8B-B14F-4D97-AF65-F5344CB8AC3E}">
        <p14:creationId xmlns:p14="http://schemas.microsoft.com/office/powerpoint/2010/main" val="225456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75E4-D279-47B7-AB8D-73A64CDA7A3D}"/>
              </a:ext>
            </a:extLst>
          </p:cNvPr>
          <p:cNvSpPr>
            <a:spLocks noGrp="1"/>
          </p:cNvSpPr>
          <p:nvPr>
            <p:ph type="title"/>
          </p:nvPr>
        </p:nvSpPr>
        <p:spPr/>
        <p:txBody>
          <a:bodyPr/>
          <a:lstStyle/>
          <a:p>
            <a:r>
              <a:rPr lang="en-US"/>
              <a:t>Steps to Conduct a Preliminary System Test</a:t>
            </a:r>
          </a:p>
        </p:txBody>
      </p:sp>
      <p:sp>
        <p:nvSpPr>
          <p:cNvPr id="3" name="Content Placeholder 2">
            <a:extLst>
              <a:ext uri="{FF2B5EF4-FFF2-40B4-BE49-F238E27FC236}">
                <a16:creationId xmlns:a16="http://schemas.microsoft.com/office/drawing/2014/main" id="{56DA5705-4CC3-4AAA-BA29-0115E561ECA3}"/>
              </a:ext>
            </a:extLst>
          </p:cNvPr>
          <p:cNvSpPr>
            <a:spLocks noGrp="1"/>
          </p:cNvSpPr>
          <p:nvPr>
            <p:ph idx="1"/>
          </p:nvPr>
        </p:nvSpPr>
        <p:spPr/>
        <p:txBody>
          <a:bodyPr>
            <a:normAutofit lnSpcReduction="10000"/>
          </a:bodyPr>
          <a:lstStyle/>
          <a:p>
            <a:pPr marL="514350" indent="-514350">
              <a:buFont typeface="+mj-lt"/>
              <a:buAutoNum type="arabicPeriod"/>
            </a:pPr>
            <a:r>
              <a:rPr lang="en-US" dirty="0"/>
              <a:t>Technology staff follows all steps to prepare for Infrastructure Trial, including the following: </a:t>
            </a:r>
          </a:p>
          <a:p>
            <a:pPr lvl="3"/>
            <a:r>
              <a:rPr lang="en-US" sz="2000" dirty="0"/>
              <a:t>Download the TestNav app; confirm that the OS of student devices is supported by TestNav; configure internet firewalls, content filters, and spam filters to </a:t>
            </a:r>
            <a:r>
              <a:rPr lang="en-US" sz="2000" dirty="0">
                <a:hlinkClick r:id="rId3"/>
              </a:rPr>
              <a:t>exempt the test delivery URLs </a:t>
            </a:r>
            <a:r>
              <a:rPr lang="en-US" sz="2000" dirty="0"/>
              <a:t>from filtering and inspection; and download </a:t>
            </a:r>
            <a:r>
              <a:rPr lang="en-US" sz="2000" dirty="0" err="1"/>
              <a:t>ProctorCache</a:t>
            </a:r>
            <a:r>
              <a:rPr lang="en-US" sz="2000" dirty="0"/>
              <a:t> and precache tests, if applicable</a:t>
            </a:r>
          </a:p>
          <a:p>
            <a:pPr marL="514350" indent="-514350">
              <a:buFont typeface="+mj-lt"/>
              <a:buAutoNum type="arabicPeriod"/>
            </a:pPr>
            <a:r>
              <a:rPr lang="en-US" dirty="0"/>
              <a:t>Test coordinator creates a small number of sample student records and tests in the PAN training site and puts them into PAN Sessions.</a:t>
            </a:r>
          </a:p>
          <a:p>
            <a:pPr marL="514350" indent="-514350">
              <a:buFont typeface="+mj-lt"/>
              <a:buAutoNum type="arabicPeriod"/>
            </a:pPr>
            <a:r>
              <a:rPr lang="en-US" dirty="0"/>
              <a:t>Technology or other staff logs in to TestNav with student credentials and clicks through practice tests to confirm they can access test content without issues. </a:t>
            </a:r>
          </a:p>
          <a:p>
            <a:pPr marL="0" indent="0">
              <a:buNone/>
            </a:pPr>
            <a:r>
              <a:rPr lang="en-US" dirty="0"/>
              <a:t>See the </a:t>
            </a:r>
            <a:r>
              <a:rPr lang="en-US" dirty="0">
                <a:hlinkClick r:id="rId4"/>
              </a:rPr>
              <a:t>Infrastructure Trial Readiness Guide</a:t>
            </a:r>
            <a:r>
              <a:rPr lang="en-US" dirty="0"/>
              <a:t> for further instructions on conducting Preliminary System Tests. </a:t>
            </a:r>
          </a:p>
          <a:p>
            <a:endParaRPr lang="en-US" dirty="0"/>
          </a:p>
        </p:txBody>
      </p:sp>
    </p:spTree>
    <p:extLst>
      <p:ext uri="{BB962C8B-B14F-4D97-AF65-F5344CB8AC3E}">
        <p14:creationId xmlns:p14="http://schemas.microsoft.com/office/powerpoint/2010/main" val="3210662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 to Infrastructure Trials</a:t>
            </a:r>
          </a:p>
        </p:txBody>
      </p:sp>
      <p:sp>
        <p:nvSpPr>
          <p:cNvPr id="3" name="Content Placeholder 2"/>
          <p:cNvSpPr>
            <a:spLocks noGrp="1"/>
          </p:cNvSpPr>
          <p:nvPr>
            <p:ph idx="1"/>
          </p:nvPr>
        </p:nvSpPr>
        <p:spPr/>
        <p:txBody>
          <a:bodyPr>
            <a:normAutofit/>
          </a:bodyPr>
          <a:lstStyle/>
          <a:p>
            <a:pPr lvl="0"/>
            <a:r>
              <a:rPr lang="en-US" b="1" dirty="0"/>
              <a:t>Purpose of an Infrastructure Trial: </a:t>
            </a:r>
            <a:r>
              <a:rPr lang="en-US" dirty="0"/>
              <a:t>an opportunity for districts and schools to prepare for the computer-based tests by ensuring student devices are set up correctly and simulating test day network utilization</a:t>
            </a:r>
          </a:p>
          <a:p>
            <a:pPr lvl="0"/>
            <a:r>
              <a:rPr lang="en-US" b="1" dirty="0"/>
              <a:t>Who should participate: </a:t>
            </a:r>
            <a:r>
              <a:rPr lang="en-US" dirty="0"/>
              <a:t>test coordinators, technology coordinators, test administrators, and students </a:t>
            </a:r>
          </a:p>
          <a:p>
            <a:pPr lvl="0"/>
            <a:r>
              <a:rPr lang="en-US" b="1" dirty="0"/>
              <a:t>Where to conduct the Infrastructure Trial: </a:t>
            </a:r>
            <a:r>
              <a:rPr lang="en-US" dirty="0" err="1"/>
              <a:t>PearsonAccess</a:t>
            </a:r>
            <a:r>
              <a:rPr lang="en-US" baseline="30000" dirty="0" err="1"/>
              <a:t>next</a:t>
            </a:r>
            <a:r>
              <a:rPr lang="en-US" dirty="0"/>
              <a:t> training site: </a:t>
            </a:r>
            <a:r>
              <a:rPr lang="en-US" u="sng" dirty="0">
                <a:hlinkClick r:id="rId4"/>
              </a:rPr>
              <a:t>http://trng-mcas.pearsonaccessnext.com</a:t>
            </a:r>
            <a:r>
              <a:rPr lang="en-US" dirty="0"/>
              <a:t> </a:t>
            </a:r>
          </a:p>
          <a:p>
            <a:r>
              <a:rPr lang="en-US" b="1" dirty="0" err="1"/>
              <a:t>ProctorCache</a:t>
            </a:r>
            <a:r>
              <a:rPr lang="en-US" b="1" dirty="0"/>
              <a:t> Recommendation: </a:t>
            </a:r>
            <a:r>
              <a:rPr lang="en-US" dirty="0">
                <a:solidFill>
                  <a:schemeClr val="tx1"/>
                </a:solidFill>
              </a:rPr>
              <a:t>The </a:t>
            </a:r>
            <a:r>
              <a:rPr lang="en-US" dirty="0"/>
              <a:t>recommendation on whether to use </a:t>
            </a:r>
            <a:r>
              <a:rPr lang="en-US" dirty="0" err="1"/>
              <a:t>ProctorCache</a:t>
            </a:r>
            <a:r>
              <a:rPr lang="en-US" dirty="0"/>
              <a:t> is based on a school’s bandwidth. </a:t>
            </a:r>
            <a:r>
              <a:rPr lang="en-US" dirty="0">
                <a:solidFill>
                  <a:schemeClr val="tx1"/>
                </a:solidFill>
              </a:rPr>
              <a:t>Schools should run the Network Check using school network services to determine whether your school needs to use </a:t>
            </a:r>
            <a:r>
              <a:rPr lang="en-US" dirty="0" err="1">
                <a:solidFill>
                  <a:schemeClr val="tx1"/>
                </a:solidFill>
              </a:rPr>
              <a:t>ProctorCache</a:t>
            </a:r>
            <a:r>
              <a:rPr lang="en-US" dirty="0">
                <a:solidFill>
                  <a:schemeClr val="tx1"/>
                </a:solidFill>
              </a:rPr>
              <a:t>. Instructions are provided in the</a:t>
            </a:r>
            <a:r>
              <a:rPr lang="en-US" dirty="0">
                <a:solidFill>
                  <a:srgbClr val="00B0F0"/>
                </a:solidFill>
              </a:rPr>
              <a:t> </a:t>
            </a:r>
            <a:r>
              <a:rPr lang="en-US" dirty="0" err="1">
                <a:solidFill>
                  <a:srgbClr val="00B0F0"/>
                </a:solidFill>
                <a:hlinkClick r:id="rId5">
                  <a:extLst>
                    <a:ext uri="{A12FA001-AC4F-418D-AE19-62706E023703}">
                      <ahyp:hlinkClr xmlns:ahyp="http://schemas.microsoft.com/office/drawing/2018/hyperlinkcolor" val="tx"/>
                    </a:ext>
                  </a:extLst>
                </a:hlinkClick>
              </a:rPr>
              <a:t>ProctorCache</a:t>
            </a:r>
            <a:r>
              <a:rPr lang="en-US" dirty="0">
                <a:solidFill>
                  <a:srgbClr val="00B0F0"/>
                </a:solidFill>
                <a:hlinkClick r:id="rId5">
                  <a:extLst>
                    <a:ext uri="{A12FA001-AC4F-418D-AE19-62706E023703}">
                      <ahyp:hlinkClr xmlns:ahyp="http://schemas.microsoft.com/office/drawing/2018/hyperlinkcolor" val="tx"/>
                    </a:ext>
                  </a:extLst>
                </a:hlinkClick>
              </a:rPr>
              <a:t> Recommendation</a:t>
            </a:r>
            <a:r>
              <a:rPr lang="en-US" dirty="0">
                <a:solidFill>
                  <a:srgbClr val="00B0F0"/>
                </a:solidFill>
              </a:rPr>
              <a:t> </a:t>
            </a:r>
            <a:r>
              <a:rPr lang="en-US" dirty="0">
                <a:solidFill>
                  <a:schemeClr val="tx1"/>
                </a:solidFill>
              </a:rPr>
              <a:t>document</a:t>
            </a:r>
            <a:r>
              <a:rPr lang="en-US" dirty="0">
                <a:solidFill>
                  <a:srgbClr val="00B0F0"/>
                </a:solidFill>
              </a:rPr>
              <a:t>. </a:t>
            </a:r>
            <a:endParaRPr lang="en-US" strike="sngStrike" dirty="0">
              <a:cs typeface="Calibri"/>
            </a:endParaRPr>
          </a:p>
          <a:p>
            <a:pPr lvl="0"/>
            <a:endParaRPr lang="en-US" dirty="0"/>
          </a:p>
        </p:txBody>
      </p:sp>
    </p:spTree>
    <p:custDataLst>
      <p:tags r:id="rId1"/>
    </p:custDataLst>
    <p:extLst>
      <p:ext uri="{BB962C8B-B14F-4D97-AF65-F5344CB8AC3E}">
        <p14:creationId xmlns:p14="http://schemas.microsoft.com/office/powerpoint/2010/main" val="40038777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E0974D42-A6C6-49F4-B7E3-9A1F3ED6C0DF}"/>
  <p:tag name="ISPRING_RESOURCE_FOLDER" val="Q:\OTI\7 - Online Program Folders\MCAS\2017-2018\InfTrial_TestAdmin_1718\InfraTrial_TestAdmin_11.2.2017\"/>
  <p:tag name="ISPRING_PRESENTATION_PATH" val="Q:\OTI\7 - Online Program Folders\MCAS\2017-2018\InfTrial_TestAdmin_1718\InfraTrial_TestAdmin_11.2.2017.pptx"/>
  <p:tag name="ISPRING_PROJECT_FOLDER_UPDATED" val="1"/>
  <p:tag name="ISPRING_SCREEN_RECS_UPDATED" val="Q:\OTI\7 - Online Program Folders\MCAS\2017-2018\InfTrial_TestAdmin_1718\InfraTrial_TestAdmin_11.2.2017\"/>
  <p:tag name="FLASHSPRING_ZOOM_TAG" val="57"/>
  <p:tag name="ISPRING_PRESENTATION_INFO_2" val="&lt;?xml version=&quot;1.0&quot; encoding=&quot;UTF-8&quot; standalone=&quot;no&quot; ?&gt;&#10;&lt;presentation2&gt;&#10;&#10;  &lt;slides&gt;&#10;    &lt;slide id=&quot;{75131484-9E6E-43B9-8A32-187D26C18AB1}&quot; pptId=&quot;256&quot;/&gt;&#10;    &lt;slide id=&quot;{8306605B-F8F2-41F0-B54F-C349767D27AA}&quot; pptId=&quot;257&quot;/&gt;&#10;    &lt;slide id=&quot;{1FACF228-D55D-462D-962C-E0751FE68082}&quot; pptId=&quot;258&quot;/&gt;&#10;    &lt;slide id=&quot;{28AF9430-3678-462B-9B4D-D69A6F48DB4F}&quot; pptId=&quot;259&quot;/&gt;&#10;    &lt;slide id=&quot;{5395F6B7-6A11-4923-9663-BC1E4F73A02F}&quot; pptId=&quot;261&quot;/&gt;&#10;    &lt;slide id=&quot;{D873034D-E3AE-4540-B8EB-50DF2F1ECE80}&quot; pptId=&quot;266&quot;/&gt;&#10;    &lt;slide id=&quot;{5C553535-E6E2-4C84-B4DA-239A9E538251}&quot; pptId=&quot;267&quot;/&gt;&#10;    &lt;slide id=&quot;{98B323AF-0D30-4D4A-8560-4BAA0ACB6190}&quot; pptId=&quot;275&quot;/&gt;&#10;    &lt;slide id=&quot;{FBE42B64-51C3-4B56-9376-7DAEDA213E41}&quot; pptId=&quot;270&quot;/&gt;&#10;    &lt;slide id=&quot;{26D68FD0-17FC-4E02-AFAF-F247E1C01C2E}&quot; pptId=&quot;279&quot;/&gt;&#10;    &lt;slide id=&quot;{CE5200DC-548E-4D06-AA94-F5648F60510E}&quot; pptId=&quot;281&quot;/&gt;&#10;    &lt;slide id=&quot;{7F3F4A69-5358-4B5A-86D1-268C81456200}&quot; pptId=&quot;280&quot;/&gt;&#10;    &lt;slide id=&quot;{92E579B4-AB90-4638-BA07-F22F0199ECC0}&quot; pptId=&quot;268&quot;/&gt;&#10;    &lt;slide id=&quot;{99E9A380-CFDF-4B35-88C6-8F24C7C1FB36}&quot; pptId=&quot;282&quot;/&gt;&#10;    &lt;slide id=&quot;{4D0CB709-903F-4204-9843-EF55D0476E27}&quot; pptId=&quot;286&quot;/&gt;&#10;    &lt;slide id=&quot;{F7F07D93-3D34-4752-A07D-37D4198AF588}&quot; pptId=&quot;283&quot;/&gt;&#10;    &lt;slide id=&quot;{17218AC6-E1E1-4C4F-913D-89D90A6DFC1B}&quot; pptId=&quot;284&quot;/&gt;&#10;    &lt;slide id=&quot;{16DB25F3-5521-4057-8F1B-8B920B575EA5}&quot; pptId=&quot;285&quot;/&gt;&#10;    &lt;slide id=&quot;{C59ECA27-FCC0-4324-8762-CF4982569066}&quot; pptId=&quot;276&quot;/&gt;&#10;    &lt;slide id=&quot;{0F85A5ED-5B6D-4FBA-8651-E8B1E9CF168B}&quot; pptId=&quot;277&quot;/&gt;&#10;    &lt;slide id=&quot;{B680E3D2-75BB-45E5-A50D-BA92E81D19E0}&quot; pptId=&quot;278&quot;/&gt;&#10;    &lt;slide id=&quot;{20F4FE2B-7FA5-4651-B13D-83764BCE820E}&quot; pptId=&quot;265&quot;/&gt;&#10;  &lt;/slides&gt;&#10;&#10;  &lt;narration&gt;&#10;    &lt;audioTracks&gt;&#10;      &lt;audioTrack muted=&quot;false&quot; name=&quot;InfTrialAdmin_Slide1&quot; resource=&quot;0b841274&quot; slideId=&quot;{75131484-9E6E-43B9-8A32-187D26C18AB1}&quot; startTime=&quot;0&quot; stepIndex=&quot;0&quot; volume=&quot;1&quot;&gt;&#10;        &lt;audio channels=&quot;2&quot; format=&quot;s16p&quot; sampleRate=&quot;44100&quot;/&gt;&#10;      &lt;/audioTrack&gt;&#10;      &lt;audioTrack muted=&quot;false&quot; name=&quot;InfTrialAdmin_Slide2&quot; resource=&quot;a5a20fac&quot; slideId=&quot;{8306605B-F8F2-41F0-B54F-C349767D27AA}&quot; startTime=&quot;0&quot; stepIndex=&quot;0&quot; volume=&quot;1&quot;&gt;&#10;        &lt;audio channels=&quot;2&quot; format=&quot;s16p&quot; sampleRate=&quot;44100&quot;/&gt;&#10;      &lt;/audioTrack&gt;&#10;      &lt;audioTrack muted=&quot;false&quot; name=&quot;InfTrialAdmin_Slide3&quot; resource=&quot;2930cb77&quot; slideId=&quot;{1FACF228-D55D-462D-962C-E0751FE68082}&quot; startTime=&quot;0&quot; stepIndex=&quot;0&quot; volume=&quot;1&quot;&gt;&#10;        &lt;audio channels=&quot;2&quot; format=&quot;s16p&quot; sampleRate=&quot;44100&quot;/&gt;&#10;      &lt;/audioTrack&gt;&#10;      &lt;audioTrack muted=&quot;false&quot; name=&quot;InfTrialAdmin_Slide4&quot; resource=&quot;45253980&quot; slideId=&quot;{28AF9430-3678-462B-9B4D-D69A6F48DB4F}&quot; startTime=&quot;0&quot; stepIndex=&quot;0&quot; volume=&quot;1&quot;&gt;&#10;        &lt;audio channels=&quot;2&quot; format=&quot;s16p&quot; sampleRate=&quot;44100&quot;/&gt;&#10;      &lt;/audioTrack&gt;&#10;      &lt;audioTrack muted=&quot;false&quot; name=&quot;InfTrialAdmin_Slide5&quot; resource=&quot;b30fc747&quot; slideId=&quot;{5395F6B7-6A11-4923-9663-BC1E4F73A02F}&quot; startTime=&quot;0&quot; stepIndex=&quot;0&quot; volume=&quot;1&quot;&gt;&#10;        &lt;audio channels=&quot;2&quot; format=&quot;s16p&quot; sampleRate=&quot;44100&quot;/&gt;&#10;      &lt;/audioTrack&gt;&#10;      &lt;audioTrack muted=&quot;false&quot; name=&quot;InfTrialAdmin_Slide6&quot; resource=&quot;4678fa57&quot; slideId=&quot;{D873034D-E3AE-4540-B8EB-50DF2F1ECE80}&quot; startTime=&quot;0&quot; stepIndex=&quot;0&quot; volume=&quot;1&quot;&gt;&#10;        &lt;audio channels=&quot;2&quot; format=&quot;s16p&quot; sampleRate=&quot;44100&quot;/&gt;&#10;      &lt;/audioTrack&gt;&#10;      &lt;audioTrack muted=&quot;false&quot; name=&quot;InfTrialAdmin_Slide7&quot; resource=&quot;e74f6d67&quot; slideId=&quot;{5C553535-E6E2-4C84-B4DA-239A9E538251}&quot; startTime=&quot;0&quot; stepIndex=&quot;0&quot; volume=&quot;1&quot;&gt;&#10;        &lt;audio channels=&quot;2&quot; format=&quot;s16p&quot; sampleRate=&quot;44100&quot;/&gt;&#10;      &lt;/audioTrack&gt;&#10;      &lt;audioTrack muted=&quot;false&quot; name=&quot;InfTrialAdmin_Slide8&quot; resource=&quot;bdbc19da&quot; slideId=&quot;{98B323AF-0D30-4D4A-8560-4BAA0ACB6190}&quot; startTime=&quot;0&quot; stepIndex=&quot;0&quot; volume=&quot;1&quot;&gt;&#10;        &lt;audio channels=&quot;2&quot; format=&quot;s16p&quot; sampleRate=&quot;44100&quot;/&gt;&#10;      &lt;/audioTrack&gt;&#10;      &lt;audioTrack muted=&quot;false&quot; name=&quot;InfTrialAdmin_Slide9&quot; resource=&quot;5724d6b1&quot; slideId=&quot;{FBE42B64-51C3-4B56-9376-7DAEDA213E41}&quot; startTime=&quot;0&quot; stepIndex=&quot;0&quot; volume=&quot;1&quot;&gt;&#10;        &lt;audio channels=&quot;2&quot; format=&quot;s16p&quot; sampleRate=&quot;44100&quot;/&gt;&#10;      &lt;/audioTrack&gt;&#10;      &lt;audioTrack muted=&quot;false&quot; name=&quot;InfTrialAdmin_Slide10&quot; resource=&quot;2043a2f2&quot; slideId=&quot;{26D68FD0-17FC-4E02-AFAF-F247E1C01C2E}&quot; startTime=&quot;0&quot; stepIndex=&quot;0&quot; volume=&quot;1&quot;&gt;&#10;        &lt;audio channels=&quot;2&quot; format=&quot;s16p&quot; sampleRate=&quot;44100&quot;/&gt;&#10;      &lt;/audioTrack&gt;&#10;      &lt;audioTrack muted=&quot;false&quot; name=&quot;InfTrialAdmin_Slide11&quot; resource=&quot;b6137344&quot; slideId=&quot;{CE5200DC-548E-4D06-AA94-F5648F60510E}&quot; startTime=&quot;0&quot; stepIndex=&quot;0&quot; volume=&quot;1&quot;&gt;&#10;        &lt;audio channels=&quot;2&quot; format=&quot;s16p&quot; sampleRate=&quot;44100&quot;/&gt;&#10;      &lt;/audioTrack&gt;&#10;      &lt;audioTrack muted=&quot;false&quot; name=&quot;InfTrialAdmin_Slide12&quot; resource=&quot;b4343e3a&quot; slideId=&quot;{7F3F4A69-5358-4B5A-86D1-268C81456200}&quot; startTime=&quot;0&quot; stepIndex=&quot;0&quot; volume=&quot;1&quot;&gt;&#10;        &lt;audio channels=&quot;2&quot; format=&quot;s16p&quot; sampleRate=&quot;44100&quot;/&gt;&#10;      &lt;/audioTrack&gt;&#10;      &lt;audioTrack muted=&quot;false&quot; name=&quot;InfTrialAdmin_Slide13&quot; resource=&quot;67271aa0&quot; slideId=&quot;{92E579B4-AB90-4638-BA07-F22F0199ECC0}&quot; startTime=&quot;0&quot; stepIndex=&quot;0&quot; volume=&quot;1&quot;&gt;&#10;        &lt;audio channels=&quot;2&quot; format=&quot;s16p&quot; sampleRate=&quot;44100&quot;/&gt;&#10;      &lt;/audioTrack&gt;&#10;      &lt;audioTrack muted=&quot;false&quot; name=&quot;InfTrialAdmin_Slide14&quot; resource=&quot;77e2249c&quot; slideId=&quot;{99E9A380-CFDF-4B35-88C6-8F24C7C1FB36}&quot; startTime=&quot;0&quot; stepIndex=&quot;0&quot; volume=&quot;1&quot;&gt;&#10;        &lt;audio channels=&quot;2&quot; format=&quot;s16p&quot; sampleRate=&quot;44100&quot;/&gt;&#10;      &lt;/audioTrack&gt;&#10;      &lt;audioTrack muted=&quot;false&quot; name=&quot;InfTrialAdmin_Slide15&quot; resource=&quot;fce84dc8&quot; slideId=&quot;{4D0CB709-903F-4204-9843-EF55D0476E27}&quot; startTime=&quot;0&quot; stepIndex=&quot;0&quot; volume=&quot;1&quot;&gt;&#10;        &lt;audio channels=&quot;2&quot; format=&quot;s16p&quot; sampleRate=&quot;44100&quot;/&gt;&#10;      &lt;/audioTrack&gt;&#10;      &lt;audioTrack muted=&quot;false&quot; name=&quot;InfTrialAdmin_Slide16&quot; resource=&quot;e16636c2&quot; slideId=&quot;{F7F07D93-3D34-4752-A07D-37D4198AF588}&quot; startTime=&quot;0&quot; stepIndex=&quot;0&quot; volume=&quot;1&quot;&gt;&#10;        &lt;audio channels=&quot;2&quot; format=&quot;s16p&quot; sampleRate=&quot;44100&quot;/&gt;&#10;      &lt;/audioTrack&gt;&#10;      &lt;audioTrack muted=&quot;false&quot; name=&quot;InfTrialAdmin_Slide17&quot; resource=&quot;8c402f51&quot; slideId=&quot;{17218AC6-E1E1-4C4F-913D-89D90A6DFC1B}&quot; startTime=&quot;0&quot; stepIndex=&quot;0&quot; volume=&quot;1&quot;&gt;&#10;        &lt;audio channels=&quot;2&quot; format=&quot;s16p&quot; sampleRate=&quot;44100&quot;/&gt;&#10;      &lt;/audioTrack&gt;&#10;      &lt;audioTrack muted=&quot;false&quot; name=&quot;InfTrialAdmin_Slide18&quot; resource=&quot;9c9a74a9&quot; slideId=&quot;{16DB25F3-5521-4057-8F1B-8B920B575EA5}&quot; startTime=&quot;0&quot; stepIndex=&quot;0&quot; volume=&quot;1&quot;&gt;&#10;        &lt;audio channels=&quot;2&quot; format=&quot;s16p&quot; sampleRate=&quot;44100&quot;/&gt;&#10;      &lt;/audioTrack&gt;&#10;      &lt;audioTrack muted=&quot;false&quot; name=&quot;InfTrialAdmin_Slide19&quot; resource=&quot;9e3f23ab&quot; slideId=&quot;{C59ECA27-FCC0-4324-8762-CF4982569066}&quot; startTime=&quot;0&quot; stepIndex=&quot;0&quot; volume=&quot;1&quot;&gt;&#10;        &lt;audio channels=&quot;2&quot; format=&quot;s16p&quot; sampleRate=&quot;44100&quot;/&gt;&#10;      &lt;/audioTrack&gt;&#10;      &lt;audioTrack muted=&quot;false&quot; name=&quot;InfTrialAdmin_Slide21&quot; resource=&quot;bb251fdc&quot; slideId=&quot;{B680E3D2-75BB-45E5-A50D-BA92E81D19E0}&quot; startTime=&quot;0&quot; stepIndex=&quot;0&quot; volume=&quot;1&quot;&gt;&#10;        &lt;audio channels=&quot;2&quot; format=&quot;s16p&quot; sampleRate=&quot;44100&quot;/&gt;&#10;      &lt;/audioTrack&gt;&#10;      &lt;audioTrack muted=&quot;false&quot; name=&quot;InfTrialAdmin_Slide22&quot; resource=&quot;ab1ee257&quot; slideId=&quot;{20F4FE2B-7FA5-4651-B13D-83764BCE820E}&quot; startTime=&quot;0&quot; stepIndex=&quot;0&quot; volume=&quot;1&quot;&gt;&#10;        &lt;audio channels=&quot;2&quot; format=&quot;s16p&quot; sampleRate=&quot;44100&quot;/&gt;&#10;      &lt;/audioTrack&gt;&#10;    &lt;/audioTracks&gt;&#10;    &lt;videoTracks/&gt;&#10;  &lt;/narration&gt;&#10;&#10;&lt;/presentation2&gt;&#10;"/>
  <p:tag name="ISPRING_PRESENTER_PHOTO_0" val="jpg|/9j/4AAQSkZJRgABAQEAlgCWAAD/2wBDAAMCAgMCAgMDAwMEAwMEBQgFBQQEBQoHBwYIDAoMDAsK&#10;CwsNDhIQDQ4RDgsLEBYQERMUFRUVDA8XGBYUGBIUFRT/2wBDAQMEBAUEBQkFBQkUDQsNFBQUFBQU&#10;FBQUFBQUFBQUFBQUFBQUFBQUFBQUFBQUFBQUFBQUFBQUFBQUFBQUFBQUFBT/wAARCADlAdgDASIA&#10;AhEBAxEB/8QAHwAAAQUBAQEBAQEAAAAAAAAAAAECAwQFBgcICQoL/8QAtRAAAgEDAwIEAwUFBAQA&#10;AAF9AQIDAAQRBRIhMUEGE1FhByJxFDKBkaEII0KxwRVS0fAkM2JyggkKFhcYGRolJicoKSo0NTY3&#10;ODk6Q0RFRkdISUpTVFVWV1hZWmNkZWZnaGlqc3R1dnd4eXqDhIWGh4iJipKTlJWWl5iZmqKjpKWm&#10;p6ipqrKztLW2t7i5usLDxMXGx8jJytLT1NXW19jZ2uHi4+Tl5ufo6erx8vP09fb3+Pn6/8QAHwEA&#10;AwEBAQEBAQEBAQAAAAAAAAECAwQFBgcICQoL/8QAtREAAgECBAQDBAcFBAQAAQJ3AAECAxEEBSEx&#10;BhJBUQdhcRMiMoEIFEKRobHBCSMzUvAVYnLRChYkNOEl8RcYGRomJygpKjU2Nzg5OkNERUZHSElK&#10;U1RVVldYWVpjZGVmZ2hpanN0dXZ3eHl6goOEhYaHiImKkpOUlZaXmJmaoqOkpaanqKmqsrO0tba3&#10;uLm6wsPExcbHyMnK0tPU1dbX2Nna4uPk5ebn6Onq8vP09fb3+Pn6/9oADAMBAAIRAxEAPwD9U6KK&#10;KACiiigAoopDQAtFQT3cVqoaaVIlJxukYKM+lS7t3Sp5lewx1FFFUIKKKKACiiigAooooAKKKKAC&#10;iiigAooooAKKKKACiiigAooooAKKKKACiiigAooooAKKKKACiiigAooooAKKKKACiiigAooooAKK&#10;KKACiiigAooooAKKKKACiiigAooooAKKKKACiiigAooooATNIzYHWg15p8ZfGzaPpqaJYzbNSv1O&#10;+RTzDB0Zvqfuj8fSvOzDHUstw08VXdoxX9L5nVhcPPFVY0Ybv+rnCfEfxJH4812aINv0WxLQwD+G&#10;WTo8vvjov4mvV/hT4gbxB4LspJn3Xdtm0nJ670OM/iMH8a8Ah2QQpFGu2NAFVfQCu9+CeufYfFV9&#10;pTtiLUIhcRc/8tEGGH4qQf8AgNfhnCvEdfFZ/OWJlpW0S6K3wr9D7vNMuhDL1Gmvg1/z/wAz3Klp&#10;KWv6EPzoKKKKACiiigAooooAKKKKACiiigAooooAKKKKACiiigAooooAKKKKACiiigAooooAKKKK&#10;ACiiigAooooAKKKKACiiigAooooAKKKKACiiigAooooAKKKKACiiigAooooAKKKKAG7vegVwnxe8&#10;T634S8NRahoyRkLOFuZpIzJ5UZB+bbkcZwCe2a8gb41eMX5Go2oGP4bRf8a+SzTibA5RW9hiVK9r&#10;6LT7z3MHk+Ix1P2tJq22rPpuivlyT4ueMZF/5Dew+qWsY/pUTfFTxgzZPiCbGOiwxj/2WvCfH2Vr&#10;aM38l/mekuGcX/NH8f8AI+k/EniC08L6Ld6neybLe3QsfVj2UepJwPxr5e1DWLrXtWu9Vvj/AKXd&#10;vuZc8RqOFjHso/XNVdY8Sar4iaI6tqdxqCxHckcrAIreu0ADPvVT7RX5txVxL/bnLQoJxpR116v/&#10;AIB9RlOUf2fFym7zf4I0PO96lsdafQdUsNVi+/YzrMR6r0cf98k1lfaKRp9wIPSvg8PKeFrQr094&#10;tNfI96VNTi4S2Z9j2txHeW8U8Tb45FDqw7gjINTV4b8L/jNp2i6DbaPr7yWrWi+VDd7C6SRj7u4j&#10;7pA459K9d0jxVpGvxh9O1K1vF/6Yyqx/LOa/rXLc2wmZUY1KVRNtaq+q+R+OYvAV8JUlGcXZdbaG&#10;rRSbqM17R5wtFJS0AFFFFABRRRQAUUUUAFFFFABRRRQAUUUUAFFFFABRRRQAUUUUAFFFFABRRRQA&#10;UUUUAFFFFABRRRQAUUUUAFFFFABRRRQAUUUUAFFFFABRRRQAUUUUAFFFFABRRRQBDc20d3BJDNGs&#10;sUilXRhkMD1B9q+W/if8P5vh7rG6BWfRLpibaQ8+U3XymP8AI+n0r6qrK8SeHbLxVo91pmoRCW1n&#10;XBHdT2YHsQeRXzGfZJSzrCum9Jr4X2f+TPayvMp5dW5t4vdf11Pjj7R70faPervjTwnfeA9el0y9&#10;zIn37e5xhZ488Ee47j1rD86v5pxGDqYWrKjWjaUdGj9ipVIV6aqU3dMv/aPej7R71Q873o873rm9&#10;mbcpf+0e9H2j3qh53vR53vR7MOUv/aPemBkWQSKNkgORIhKsPxHNU/O96POqoxlB3i7C5LnX6P8A&#10;EzxRoO0Wmt3DxjgQ3f75P/Huf1ruNJ/aT1G1Uf2vpMFyi/ems5DG312tkfrXjMbSTTRxRRvNNI21&#10;I41LM7egA6mvePhj8BxC0Oq+KI1lmGHh03qiHsZP7x9ug96/QuHq+f4qqqeEqvlW7lql9/5I+Xza&#10;jlmHpueJgrva2jf3HsWg6tFr2j2eowK6Q3USzIsgwwDDIyPWtCmRoI1CgYA4AA6U+v6AimopSd2f&#10;lErXdtgoooqiQooooAKKKKACiiigAooooAKKKKACiiigAooooAKKKKACiiigAooooAKKKKACiiig&#10;AooooAKKKKACiiigAooooAKKKKACiiigAooooAKKKKACiiigAooooAKSlpKAOJ+LXguz8YeD71Jw&#10;qXNrG1xbXHQxuoJ6+h6GvjtLjcoJ7jNfW/x68RHw98NdTKvtnu9tpHzz8/B/8dzXxwJsAYr8S44V&#10;J4ymoL3ra/fofqnCkajws3J+7fT7tTR84etHnD1rP84+tHnH1r835D7flNDzh60ecPWs/wA4+tHn&#10;H1o5A5TQ873rV8MeG9U8Zaomn6TbNcznl2PCRL/eZuwrmWnKqT6V9s/CfwzYeG/A+lR2Uahp7dJ5&#10;psDdI7KCST36/hX1fD2RxzjEONSVoR1fd+R89nWZPK6KlBXlLRGf8NPg/pngGFbl8X+sOuJLxx93&#10;/ZQfwj9TXoOAO1FLX7/hcLRwdJUaEeWKPx2viKuJqOrWldsKKKK6znCiiigAooooAKKKKACiiigA&#10;ooooAKKKKACiiigAooooAKKKKACiiigAooooAKKKKACiiigAooooAKKKKACiiigAooooAKKKKACi&#10;iigAooooAKKKKACiiigAooooAKSlprUAfNf7WXiPzNQ0XRI2yIka6lGe5+Vf0DV8/wDmGuk+OHja&#10;01Dx1rmrXl0lvYx3Ato5ZDhQFOxfzP8AOues7O41G4WC0gkuZ2OFjhUux/AV/O2dVp47H1K6Tabs&#10;vlofuuUUYYPBU6Umk0rv56jPMNHmGvVvCP7NninxDsl1AR6HannNx80pHsgP8yK9h0f9mPwfY2Ji&#10;vUutSnYczyTMhB9gpA/PNdeD4ZzHGLmUOVf3tPw3ObFcQ5fhXy83M/7uv47HyR5ho8w1658Tv2ed&#10;U8I+bf6L5mraSDkqozNCPcD7w9xXh2h+IrLxHHdvYuzra3L2shZdv7xeuPUc9a8nFZXi8E5KtTaU&#10;d301218z1MLmGFxii6M079OvnoarSEjFfdvwvuPtPw78NyHq1hEf/HRXwhX2/wDBOYXHws8Ot6Ww&#10;T8iR/SvseCZWxVWPeP6nyfF8f9mpS/vfodpPcxWsfmTSpEnTc7BR+ZpPtkH2fz/PjEGM+ZvG38+l&#10;eX/tLf8AJLbrnA+0w/8AoVeSNql9N4UHwxMkn2yHUXDyc/8AHmq+aD+dfe47OvqWIlQcL+7decnt&#10;H5nxWDyv63QVZTtrZ+UVa8vlc+rYbiK6jEkMqSoeAyMCPzFI9zDHIkbyosj/AHUZgC30HevMf2bj&#10;/wAWn045zmWb/wBDNeO/FXx4NX+Il7rFrqiQN4dliisLbJzcMH/ekfr+Ap4jOo4bB0sVOOs7aX8r&#10;v7kFDKZYjF1MNGWkL6287L72fWmaprrNg16bMX1ubsf8sPNXf/3znNUNK1ZPFnhWHUNOl2C+tt8U&#10;n9xivf6H+VfPPhHQbTwD4n0mHxn4allv5r8/ZtfhuTJHLIT8u5c9jz6+1dOMzJ4d0nCN4z+072W3&#10;ZPe+l9DnwuBVdVFJtSj9lWu977tbW16n09NcRW8TSyyLFGoyzuwAA9yaisdStNTjMlndQ3UecboZ&#10;A4/MGvOfjt4T1fxd4Zs4dKC3IgullnsWl8v7Sg/h3ZHNUfgbd+Ho7jXNP07QJ/DmrQOhvbOeQyY4&#10;IG0nt7e9VLHzjjlhXG0Xs3fXS+mltPW5EcHGWDeJjK7W6VtPXW+vpY9YmuIrZN80qRLnG52AH61J&#10;uBGQcivnr9o7xNbavrWm+FH1JdOt442vLqZskb9p8pOPX+or0T4H+NP+E08A2M0sge9tR9luOeSy&#10;jhvxGDUUc2pVsdPBLePW+7W6t5XLq5bUpYOGLez6dk9n87HcX2qWemRh7y7gtEJwGnkCD9TU0NxF&#10;cRrJFIssbDKujAgj1BrwPQ/DenfFP4q+MP8AhKGa7/syQQWmnvIVVI+fmABHoPzr2Dwb4W0vwhos&#10;enaOCLNWZhmQyEknnk+9a4PGVcXJz5EqeqWuujttb9TPFYWnhUo8zc9G9NNVfe/6G1DdwXCu0c0c&#10;iqcMVYEAjsadDcRXEYkikSWPsyMCPzFfM3w98ReKNK0PxXbaP4a/texkv7ky3ZuVj8skYIwTzgc1&#10;6Z+zzlvhLp3rvm/9DNcmCzhYypGmoNXTfXo7aaanTjMreEhKbknZpdOqvrroelx3lvNG0kc8bovD&#10;MrggfU06GeO4jEkUiyIejIQQfxrwT4RzJD8J/HPmSKhS5u9wY8j5O9dt8EopJvg1o8cT+XK9tIqP&#10;6Es2DW2EzN4pwXLbmi5fc7WMsTgPq6m+b4ZKP3q9zvBrNgbw2Yvbc3Q6weau/wD75zmrFxdQ2qb5&#10;pY4kzjdIwUfrXzD4T0Ox8AeJ9Ih8aeGpZNQnv82uvRXRkjlkY/LuXPqQfX2r0P8AaaXd4Bs18sy7&#10;tRhHl5xv+9xn3rmp5vOWEq4icLSh9nW/zuvyudE8sgsVSoQndT+1pb5a/nY9Xt9QtbtykFzDMwGS&#10;scgY49eKbNqtlbyGOW7t43HVXlUEfhmvKfgz4Xj0fWb24Hgqbww5twguJL83AlyQSuCTjoDmuf8A&#10;2k/BekWtrYa1FabdSvtShgnn3t86bW4xnA6DpWs8xrxwP1tQV1urtafNX/AzhgaMsZ9Wc3Z9bJ6/&#10;J2/E96jvbeaFpo54niXq6uCo+pqEa1p5wBfWxz/02X/GsfRfAeiaH4dudFsrLydMuQ3mw72O7cMN&#10;yTkZFeNeF/hb4auvjT4l0WXTt+nWFrDNbw+a/wAjHYSc5yep61tiMXiaPsUoJubtu9HZvt5GWHw2&#10;HrKq3NpQV9lqrpd99T6FmuIreFpZZUijUZLuwAH4mo7HUrTUo/MtLqG6jzjdDIHH5g15x8dvCGr+&#10;LPDFjbaQq3At7pZZrFpfL+0oARsz/TNUfgXdeHxPrlhpugTeHNWgdfttnNIZMcYG1j268e9OWPnH&#10;HLCyjaLW7vq7X00tp63JWDhLCPEKV2uitp66319D16q1xqVpaybJrqGF8Z2ySBT+tT/wivDPGXhT&#10;S/GXx/g07V4DcWf9keZsWRk+YMcHII9a6Mdip4WEXTim5SS1dlqY4PDwxE5KbsopvRX2Pc0kWRQy&#10;srKehU5FQXGpWlrJsmuoYnxnbJIFP614t8J4/wDhFfiv4i8KaZfzXugw26zpHI+8QSZGVB/Eiuf+&#10;L2l/2v8AGyK2OgyeIx/Zit9hjuDAeCfm3A9vSvKq5xKGEWIjT97m5Wr6XvbdJ3XyPRp5ZGWJdFz0&#10;5eZPbS1+rVvvPo2C6iuo/MhlSVP70bBh+YqFdWsnk8tby3aTONolUnP0zXM/C3SU0fwfbwLor+H/&#10;AN5IzWEk5nKEt13Enr1/Gvmiw8K3fia08RRab4VutT1RtUlWHVorny0t8NnaVzg+v41WMzWrhqdG&#10;UafNKaemvRX00v8Ael5iwuXU8ROqnOyg1rp1dtdbfc35H2Pmo4bmG4DGKVJQp2kowOD6cVwXjDxN&#10;cfDn4Tm5v5vN1SG0S3Vyfv3BXGffnJ/CvKP2efFEHh/xdJoB1RNQt9Wt0ulkXOEuQuXTnvjP12it&#10;q2b06GKpYWa1mtddr7aebMqOWTrYeriIvSO2m9t/uPpO4vILNQ088cIPAMjhQfzot7uC7UtBNHMv&#10;TMbBh+leK/tPKJtP8LRm3a7VtSANurbTL8v3Qe2elZPwBsWu/iBruo6XYNoOiwRfZZtMkuTI4nyO&#10;SDz2P54rKebShmCwKhfbXW+qvfa2nqaQyxSwP1xztv8Ag7W3vr6HvcurWUMjJJeW6OvBVpVBH4Zq&#10;WG7huITLFNHJGOrowI/OvBfj14B0O11TQNQjs9t3qusRRXcnmN+9U4BGM8fhXrEPhXTPB/g/UdP0&#10;m2+y2awzSeXvZvmKnJySa6qOMrzr1qU4JKHm9b6roc1XC0Y0aVSEm3Py2to+p0Nve292rGCeKYLw&#10;fLcNj8qLe+t7pmEE8UxX7wjcMR9cV8h/DvxbcfDHQrq6LO0Ou6bMbbHOLqORkAH4HNegfs26PLoH&#10;ivxXYTuzTwxW/mFjzuZdx/Vq8rB5/wDW6tGkqdnK99dtLr1uj08Vkv1anVqe0uo7ab6pP7mz3mfV&#10;LO1kMc11BE/Xa8gB/LNTQ3EVxGJIpEljPRkYEfnXzX8TtJ/tj4438H/CPSeJgunRN9kjuTBt/wBr&#10;cD+nvXtfw701NJ8E2dsmktoYVXJsHmMxiJYkjeTznr+NehhMynicRVouFlBtX11s/S343ODFYGGH&#10;oU6ildySdtOvzv8AgdNBe291u8meKXb97y3DY+uKdDdQ3Cs0UqSKpwWRgQD6cV8k/DXVb/4e3v8A&#10;wlm5pNButQl03UIx0j5BV/1/THevWf2bdl14R1sht8Umqz4IPBUgf0rky/PPrtSFFw5ZSu9+i2fo&#10;zqxuUfVITqqd4qy26vdeqPVf7a0/n/T7b/v8v+NW45FkUMrBlIyCDkGvnbXvhX4ah+Nmg6Imn7dM&#10;u7KWaaHzX+dxuwc5yK+g9PsYdMsYLS2Ty7eBFjjTOcKBgCvUwOKr4mdSNWCXI7aO+uj7eZ5+Mw9L&#10;DxpunJvmV9VbTbu+xYqi2uact59kbULVbr/ngZl3/wDfOc1gfFjWL3Qfh3rl9p5ZbyK3JR16pkgF&#10;vwBJrynSfg/4S1D4SrrdxMz6nLZm8fVjO25ZcE+uODxissZjqtGt7GjBNqPM7u2m2mj1Lw2Dp1KX&#10;ta0mk3yqyvr960PoIsBkkgCqY1rT2YKL62JzjHnL/jXB/B3Wr/XvhHZXeou8lyIZY/Nk+86qWCsf&#10;U4FeI/Cnw1b6tHZSz+BrvWAb4g6vHetGkYD/ANwddv61y1s3lH2DpQv7RX1vpt2T7nTSy1S9t7Sd&#10;vZu2ltd+7Xb1PraikXjAor6Q8EdUF5C1xazRK5iZ0Khx1XIxmp6ShrmVmNOzufIHxl/ZMRfg343u&#10;bnVpdQ1GGwluraOCLYN8fzgnOST8p6Y616p+yHr2i+NPgT4W13TbG1tryS2FvemFAG+0R/I+49cn&#10;Gf8AgVex6hYxalp9zaTjdDcRNE49VYEH9DXwb+wf40l+Ffxd8c/BrWX8lft00unbzgebESHQf70e&#10;1h/u1eX5XhaOCnToQScHzd3ro9/kTjcxxNbFRnXm2pLl+7b9T7w1HUbTR7Ce9vbmKzs7dDJNcTuE&#10;SNRyWZjwB71wXgX9or4b/EzXptF8M+MNO1bVYgSbWNmVmA6lNwG8D/ZzXz7/AMFEvFV42k+D/BME&#10;rw2GsTT3l+EJHnRwKCsZ9izZI9hX576TrV74T+IWi6rpLtb39lfQy27QnaQwcYHHY9Me5r6LA5Ss&#10;VQdWUrPp/wAE8bFY90Kigo3XU/Zz4yePIPhh8LfE3iidgv8AZ1jJLHnHzSkbY1/Fior5T/Zj/Z8j&#10;8cfs2aLryTmz8R6jcXV60smTHPumYKGHbgdR+tY//BTD4zCPw/oPw8spcXN4F1TU1U/cQf6pD9Wy&#10;2P8AZFfV37Nvh8eGfgL4C04DaY9It3IP9513n9Wrx8dltGvlXssTG6qS/Bbfielg8dVo4/2mHlZw&#10;X5nyR4m8K6r4P1N7DVrOS0uF6bh8rj1U9CK+uf2eZ/O+E2igHPl+Yh5z/wAtGrrvFXg3SfGmmPY6&#10;vZx3UJ5Vjw6H1VuoP0pfCXhOw8E6HBpOmoyWkOSvmNuYknJJNfneUcPzynHyrQlem1bz3R9xmmeR&#10;zTBQpTjaad/LYi8beDbHx5ocmk6iZVtXdXJhba2VORzis7/hWOi/8JVP4g8uT+0JrT7Gzb/l27Qu&#10;4DH3sDGaofHLXvEPhH4Z674h8N3dnb32k2kt8Y762M0c6ohOzh1K5x97n6V5f8O/GPxf+Ivwb0jx&#10;1beJPCenvqVj9sWzutJlCIeQFMnn+oHOO9fbPLaOI/fzS3Su+62/U+Q+u1KP7mLez27O1/yR7Z4V&#10;8E2Xg3wwuhadJOtqu/a8jhpBuzk5xVDw/wDCnw74d0GXS4rFbqGYuZJbpQ8rFuuWxmvNPjR8UPHv&#10;w7/ZxtvHsK6dp3iKysLefU9KvbNpI2mfYropEgKbWZvWvRPg3qniLxF8PtG1vxJf2V5fapaQ3gSw&#10;tGgjgDoG2cuxbGevH0qZZbRjSjNxVo3ivLyRUcdVlOUVJ3erNXwn4HsfB/hs6HZTXL2WX2+bLl0D&#10;dQrADHf865TQ/gD4f0XWLW+N1qN+lpJ5tta3dxvijfOcgY9a5L9sL4ueLvgX8PoPF3hqfTZI0u4b&#10;KWx1CzaTcZCcOHWRcYx0wfrU/ibUPjL4d0Oy1W11vwxrjSSwbtLTSZYZ50Zl3rExnILhCzAY/hNJ&#10;5Rh6lOnKUY2Wkb9LW/4A1mVanOpGMnd7+dz03x14BsvH1hb2t5c3lp9nl86KWzmMbK3r6GovAnw3&#10;0v4fxXZsWuLm6u2DT3l5J5kshHTJ9OTXiX7YHx88bfs9v4c1fQ103VdI1C4aK4sLizczRpGod2WR&#10;ZMcjPVePeve/D/jXSfEvgqx8VWl2n9jXVmt8twxACxFdxJPbAzn6VU8spxlDGuCcnon17Exx83GW&#10;FUnyrdFDTvhroun+IdV1mSFr+91JgZWvMSBcdAgI4HT8ql8MfD7S/CGsarqGm+bD/aTiSa33Dygw&#10;7quOK8C/Zp/aN8YftCfEjxjARp2j+FtFkR7WH7E7XVzDIW8os5kAXKqGyF5yOKl034rfFLWv2j/E&#10;vwutda8PQw6Tp8eox6lNpEjNIrbPkKCfAI39c9q2WTwpVLcsVKHvel9/zM3mU6kL8zalp9235Hsf&#10;jD4NaJ4u1f8AtYzXml6mV2PdafN5bSLjGG454rc8F+CbDwHoq6ZppmaEOXZ7iQuzMep9vwriPB95&#10;8TZPFXiLRNf1HRLq1jsY5NP1jTNPdUiuCzB4po2lOWC7GxkZDV5Z8Lv2stXg+O2u/C74k/2bb3cd&#10;4bPStZ06F4ba5lUAmJt7HDEMuOevHcVlSymkqs69GK5rXduz/rUupmVSVONGrJ8uyT/r7j6E8MfD&#10;/TfCemanY2TTtDqE0k8xlfLbnGDjjirfg/wjZeCNBh0jT2la2iZmUzNub5jk8496848V+K/G+n/H&#10;bwz4UsdY0uLQtatLq+bztMZ54RAYwYw3mgNu3/eIGPQ1yPxM+IHxk8KeG/iH4wt38Pab4f8AD88/&#10;9n2N9p0z3N3BHgeYXEoADEnBxyBmro5dTi4ciSdtPm9vvJq46clLnbeuvyX+R6Drn7PfhvWtWu7w&#10;XGoWMd4/mXNpa3GyGVs55GO5r0Cy0O003RY9KtIvs1lHD5CJGxBVcY4PXPvXg/w58afGPxFpfw88&#10;T3k3h3U/DniB4X1C1sdPmjubOGSNmDhjIykBgoJx3q7+1t+0Vc/s/wDhfRbnS7Zb/Vb6+QvblC+2&#10;zjIa4kIHQbSFDdiwqKOUUqNdwoQXNLe35F1cyq1qSlWm+WO1zrtD+APh/RdYtb9rrUb9bSQy21re&#10;XG+KJs5yBjqDXVeOPA+n/EDR003U2mS3WVZgYH2tuGcc4960tB1y08TaDp+r6fMs1lf28dzBKvIZ&#10;HUMp/I184zfFD4s337RutfC/TNZ8MxxWWlpqsWoXWlSksrEDy2VZuoJ656CsaGVUHCpRhBKO8kzS&#10;tmVbnhVlNuS2Z7R4J+E+leBdUlvrK71CeWSIxFbu5Mi4JByBjrxWp438C6d49sbW01JplitrhblP&#10;Jfad6ggZ4PHJryD9nz4/eIfiV4s8e+AvFNjYab4v8Ky+W97pgZ7SdSSocKx3AggEjPOe1YHhH44f&#10;EPSf2mv+FY/EC90OwtJrc3WlXlnp8iDVV7IrNKQjY3ZGG5UjuK6o5RCEJ4ZRXKldrut9O5hLMpzn&#10;Gu5PmbtfzPp8fKvWuf07wTYaZ4w1LxJC0x1DUIlhmDNlNq4xgY4PArzC+8bePvEXx8vfCfhTVNGP&#10;hjSrWK41i8udPeSSzlf7lsrCUK8jKN3IG0HnNe4VFbDRXI5pNrVeQ6VeXvKDsno/M5nx14BsvH2n&#10;wWt7c3lr5EvnRyWcxjZWA6+hqLwJ8N9K+H8d19ha4uLq7bfcXd3JvlkI6ZPpXlf7Wf7SE37P+l+H&#10;G0+3W9v76/SS5iKF/LsI2HnyHHTO5VB9Wr2+z1BPEGhQX2l3KGK9t1mtrnbvXa65RsZGRyDjNZyy&#10;6nGccbKC5ns/Q0jjajjLCqei3Ro1wXjP4OaL441xdVvp76C7WIQhrWfyxtGfb3rwyH9q3Xfhn+0Z&#10;c/Dn4ly6TJo0whSy8QafbPbpHJIu6NZgzsBkcHB4OD06epfFbxR410H4geBtM8P6vpVvpfiO8ksp&#10;VvNPaaS32QPKXVhKobcEIwQMccmunE5YqyVKvFOLV127mGHx0qTdSi2mtH3O58F/D3RPANnLBpFr&#10;5TTHdLNIxeSQ+7H/APVWP4y+DeieONeXVr24voLwRCEG1n8sbRn2968t+PHxU+Ivw9+KngDwxoGp&#10;aFJbeLrlrRJNQ02RmtGQLliVlG8HJOOMVV+KHxm+K37O62Wv+MdO0Hxf4HedYL290KCW1u7LccBz&#10;G7urLn0PtxxWf9jUa1GFDki4vVR9P1NP7Tq06sq3M+Zbs978H+ELTwTo/wDZ1lPczweY0m66k8x8&#10;n39KZ4P8E6f4JgvodPaYreXLXcnnPuO9sZxx04rT0PWrLxHo1jqunTrdWF7ClxBMh4dGAKkfga8Z&#10;/aA+NGreCvG3gTwNoF3pujar4qnkU61rCF4LWNAOFTIDyMSAoJx+dRRwMJThCEbON7eXcdTFSUZS&#10;nLSVr+fY9O8YeAdN8cSaadTaZ4bGYTpAj4R2HTeMcj/E1W174YaFrt/pd79nNhdadN50MtjtiJPH&#10;DYHI4rgfCuvfE7w/8aNO8JeK7/Sdc8OXml3V7batY2TW08ksbxDy5V3FVIDkjb1B9q5fXvih8TIf&#10;2mIvhdp2saBHZ3Wkvq8OoXOkyNJGobHlMomAP+9x9KqWVUa05c0Yttczfp/kSswq0oxs2rOyXr/m&#10;e4+LvAun+NW0w6g0ynT7gXMXkvt+YevHIqPS/h7puj+ML/xHZtPBd3ybbiFX/cv0+bbjrx1+tcr4&#10;NvfiRZ/Eh9I8S3+h614fbTXnF3pVm9vLb3AkQJHIGkfhkLkeuw+lcbJ8aPFnxa+LPiDwP8NH0/S9&#10;M8NMsWteKNRhNyBOSR5FvECAzDDAsxx8p46Uf2bTqVHU5U2rO/4L/If16pGHs7tLVW/F/wCZ7H4u&#10;8Eaf4zbTDftMP7Pulu4fKfbl16Z45Fbd5areWk9vITsmRkbb1wRg14o3iD4peCfix4K0DXb7SfEP&#10;hLWprmF9XtrE21zHKlvJIkcibmQAlOGXrjBqjrfxq8S/ED4yap8NfhsbCybQoll17xHqMJnS2Zsb&#10;YYYgQHk9SxwMHjito4Fc0pRt7yu35LTUxeLfLGMr6OyXrrod9/wpPw22j6JpjpcS2+kXDXNuWkyx&#10;LNuKsccqT29q3tE8D6foPiTWdbtmm+2aqytOHbKDaMDaMcV4v4g+MnjD4CeP/Dmk/EW70/xD4R8S&#10;XH2Oz8RWVobSazuSRtjnj3MpU5+8uO/pWd+098fPHH7OOv8AhzV9ul+IPB+pXbRXGnx2bpewRou5&#10;ysgcq2FyclR059ayo5PSjUh7KEbvZ97K34LTU1qZnUlCXtJO3Verv+L1PW/FnwV0Pxl4gk1m8ub+&#10;3vJI1iJtbjyxtXp2ro/CfhG08G6INLtJrieAOzbrqTe/zdea8/8AiH8VLu++BN38Q/h5q+n3EEFg&#10;+owm8tzPHcKq8xna6lGByD1wRjFYHxp+IXj/AOF37Pcnjq11bR73V7G3jurqCXTXEMyyFAETEuV2&#10;7jyc7vQVFHKqUa3tIRSnJted+tyquYVJUvZzk3GKv8vI9L0v4U6HpfhXUvDypNPp2oSPLMsz5bc2&#10;OQccYwMVc8BeAdO+Heky6dpbTNbySmYmd9zbiAPQccV4y3ib49w/DfTvGWmv4P8AExnsItRk0NbK&#10;4tpnjeMSFI5PNYFwDjkc16D+z/8AHLSvj98P4PEenQPYXCSG2vtPmOXtZ1+8hPccgg+ho/sqlQtW&#10;hBe57t108h/2hUrXpTk/e1s+vmdTfeCLC+8ZWPiWRpv7Qs4WgjCviPa2c5GOTzXRA188/tPftPf8&#10;KJ8SeCNOt4FuUvr1ZtYbYW+zWG4Rl8/wkuwwT/cNe++Z9usfNs50/fR7oZtu9eR8rYzyOh681p9U&#10;+rxVVRsptv1M/rHtpcjd+XT06j7y1hv7WW2uI1mglUpJGwyGUjBBryyT9m7w00rol5qkWms/mHTU&#10;uiICfpjP615b4T+K/wAYfG3xk+IHgLTNX8KwP4WCMl5d6TN/pW/7oKrN8vv1rrf2c/j1r3x18N+L&#10;9Nv7Sy8PeM/Dt42nXMsCNcWhk5CyKpYEjKsCu78aWMyenXXPXgpctvknt8h4bM6lF8tGTjf8bHuF&#10;no9rpukx6baQrb2ccXkpHGMBVxjArO8FeDLDwHov9l6cZWthK8uZm3NuY5POK8D+Cfx08eax8ePE&#10;nw3+I1xo+l6rpkXnWVvY2ToNTiP/AC1jkaQ4AG1tuCeT6Gur8L+N/Hvjj40eJtL0fVNGbwFoM6QX&#10;F82nOZ5LkjdJao3m7WKAgM+OCcYzWssvVOak0rxWj8n2M44xzi0m7Seq813PcaKBRWRoLRRRQAjd&#10;K/Of9uTwLqPw3+PWi+PNAf8As+fWglxbXajAj1K3AGD/ANdI8A+vNfoxXlX7THwbj+OHwn1Tw+hW&#10;PVowLzTLg9Y7qPlOfRuVPs1ell+IWGrqUvhej9GcWLo+2pNLdao8E8WfYv27/g/o+qeFr210j4j+&#10;G5C82lXjkbXZdssTd/LfAKvgjjB71886f+zvdfAnWIfH/wAYxY6Tp+mS/aNP8O292lxdatcqcxxq&#10;EJCx7gCzHsK8hF7qOk6s1/bXF74e8SWMjW9xJaStBPFKhwykjHcd65vxRrWqeJNSa/1nVb3Wb4jH&#10;2i/naVwPQFjwPpX21DB1Kd6dOdqb6W1V+ifY+arV4ytOUby/D7ifxn4u1n4xfEi71vWJfO1bW71Q&#10;yj7qbmCoi+iqMAfSv3D0PT10nRbCxVdq21vHCB6BVA/pX4qfAHQf+En+OngTTChkWbV7cso/uq4Y&#10;n8hX7cV4vEDUXSpRVkkzvye8lUqS3bHUhooNfIn0Z55+0N/yQnx//wBgO7/9FNXzv8HfgTq/xF/Z&#10;N8GCw8da9aPPYwTx6XJPGLA7JtxjYCPfsIU/xHtX1H8RPh7pvxM8PTaHrE19Hpk4Kzw2N08HnIQQ&#10;UcryVIPSvOrH9kXwRpeirpFne+J7TSkjMS2UPiC6SJUOcqFD4A5PFejRrxp0uS9ne+1zhq0pTqc1&#10;rq1tznP2xPFGmeMP2R/G+o6Rci9seIVnRSFdo7lUfaT1AZSMjg44r1j4Ozx2nwX8GzTOsUMeiWrv&#10;I5wFUQqSSewxWV4k/Z58IeKPh3pnga6ivoPC1hCsEenWd68KSIuCvmbT8+CM89+a5ub9j/wHPoq6&#10;NJdeJn0hY/KFi3iC68kJ02bd+NuO3Sj2lGVFUm2veb26bD5KqquoknpY8z/b68SWPjL9k6y1vS5H&#10;l0++1Wymt5WQoXQl8Ng84PUe1dzrXwdvNF1DwR41vviDrN7o/hmf+07+11y4jNskAtpFLqEjX513&#10;DGe27vXb/ET9nrwh8UvD+maDr0eoPoenRRxW+m219JDANgwjMqn5mUcAmsW8/ZP8Fapapaahe+Jd&#10;RsVZGNnea9cyQvtIKhkLYI4HBrSOIpxoxpptWb6X0djOVGbqObV7pdexjfHK003xz4++C9rPH9p0&#10;nV7jUEdJEK74ZLBuoPI4PfpXzx8NtU8SaTa65+y1Mbo3/wDbX2eLUVBxHobZlnfd2ynyj/rqfSvs&#10;Xxl8EdB8deJNJ1zULzWIb7SW32H2LUZII7Vtu0siKcAleD6itZfhloC+MLnxUloY/EVxpo0qTUUc&#10;iXyASRg9mz/F14FOni6dOkqbV9Pud20/x1CeHnOfPe36qyufP37MNjb6X+058erK0iWC1tprCGGJ&#10;BhURY2CgewAFc7a+GLjxV/wUB8e2tvruqeH3Xw9byG40l0SRxiIbSXRhjnPTtXvXgv8AZx8J+AfG&#10;N/4o0i41qPWtQbffTzapLILs/wDTVWOGxnj0rLuP2TfBN14qvPEr3fiMeILxfLn1KPXLhJpEGMKW&#10;DD5RgcdOK0+t0/aTnd6xS266f5EfV6nJGNtnff1/zLfwk8Mp8I9e1nw1qviS41/VvEOpT6vZS3rG&#10;S7kgWKJXMpChRtI2g8A/KBzXk958CdL+Plj8ZtHun+xava+LpLnSdUUHzLS4FrBtYEc7TgAj+oFe&#10;4eCfgP4Z8A65qOtac+q3Gr31qLOW+1HUZbqZYgSQqM5JXnnj0FT+APgzoXw31jVNS0i81eS41SRp&#10;71b7UZLhJ5TgGRlY434AGfTiuZYhQlKcJPm06dTZ0XNKEo6anzB8Afih4o8WftEeEPCHjuyltvG3&#10;g/StTsb+4f7t2h8nypge5IU5PQ8HvX0H+1lx+zX8RPX+yJf6V2F58MtAvPiJp3jd7PZ4ksbSSxS7&#10;jO3fC5BKOP4sEcemTUfxJ+GOkfFfw/JoevS339lzZE9vZ3bwLOvHyvt+8OBxRPEU516dRKyVrr53&#10;dgjRnClKDd27/lYwf2af+Tffh9/2Brb/ANAFeI6lp/ij44eOPiDr+l+EdO8TeFLmzm8IadNfav8A&#10;ZNkaMftM0a+U+d03RuP9UK9+8N/BvRfCfgGbwdpl7rFvorx+TGv9oyGW3j/uRSZ3IPp6mrXwy+Fe&#10;i/CXw9/Yfh975NLVy8dveXbziHOSQm4/KCSSR6mkq8ITnUjq29PS9++43SlOMIS2W54b+wb4w1G3&#10;8G678MPEgMPiXwPfNZPCzZJt2YlCD3UHcAfTb61xfjzw/wCKfEf7bfjS18G+I28NeIB4Nie1uhDH&#10;KruCMIwcHCk45HIr6B0P9mnwh4d+I1x46s5daTxNctuubx9Ulb7QOPkkXOGXAA2njgUtj+zX4T0/&#10;4hv44hutc/4SiQbJL9tVlZpI+P3bDOCnAG3pxXT9aoxrTrR+0trdXa/yMPq9R04U30ffoeUfsFze&#10;HF0HxRay2VxY/FGC+aPxX/aUxlup5Qx2yZP/ACzJLcDoSevBrW/b48F2WofBWfxlE72XiTwjPFqG&#10;mahAcSRt5iqVz/dOQfqor0vXf2efB+vfEYeOxFfaX4p8tYpL/Sr6S1aZV6CQIcNxgHI5AFbHxQ+E&#10;uh/F/Qf7E8RvfvpLHMtpaXjwJPyCBJtPzAEAjNZPEw+tRxCb8/1Xoaewl7B0WvT/ADMH9mrw5b6H&#10;8H/D96JHutT1y3TWdTvp+Zbq6nUPJI5/HAHYKBXqTcd+K5zwF4F0/wCHPh220PSpr2XTrZQkCX1y&#10;1w0SAAKis3IUAcCr3ijw/B4r0G80m6nura2u4/LkksZ2glCnqFdeVz047E1w1JKpUcr6NnXTi4QU&#10;bbHyjfaT4r+PHiD4keItO8Iab4k8L6xayeFtKuL/AFf7KYreFiJZY08p875xuDZGfLX0zXUfsI+O&#10;NQvPh1qfw/8AEJ8vxN4HvX0u4hZsnycnyyPUAhlz6AV7d8Nvhno/wp8NR6BoL3o0qI5hgvLp5/JH&#10;91C33Vzzj1Ncr4Y/Zp8H+EfH134z02XWo/EV65e8un1SVvtWf4ZVJwy8Dg9MCvQniaVSnOk1ppy/&#10;LTXXsccaFSE41Fvrf59jz3xD8I9D+NvxQ+NvhfX4d1vPa6M8Fwo/eW0wgl2yofUH8xkV5V8LfG3j&#10;DRfjR8OPhB8QIZLjxB4W1S4nstX6pfWBs5kjbJ6kZAz6cHkV9XeF/grofhHxnf8Aimyvtak1bUAo&#10;vHutTlljuAoIQOhODtBO30rY1/4c6D4l8WeHvE17Z51vQXkexu0O11WRCjo395SDnB7gGhYuKTpt&#10;XjbTydrX/wAxPDSbU1o7/er3PAP2pB/xkj+zt3/4m9x/JK6L9u7xRpmg/s3+JtPvJl+26wI7Gxte&#10;sk8pkU4VepwATXY/EH9m7wl8T/E1pr+vS6zNqNi26yaDVJoVtDxkxBSNhOB0p2i/s0+BNJ8TW3iK&#10;40+717XLU5tr7Xr+a+eD/cEjFVPuBmlCvRiqMm3eHTvrccqNR+0S+1/lYufs6eGdQ8HfAvwRo2rI&#10;0eo2mlxJPG3VGIztPuM4/CuX/aC+HvgP44anpHw88UpPBrV1a3GpaTqVuQskBiZFfYx6n5wSpGCB&#10;7V7dXnfxJ+BPhf4qa1pWr62L9NT0mKSOwurC9ktpLYuVJkVkI+b5QOcjBPFclOt++dWTs9Xp3Oid&#10;P917NK/qfPfwh1X4lfs9/Hrw58J/F+tr428L65bTvo2pygm5thGpO0kksBhcFSSOQQeMVa+IHh6b&#10;xN+39o9lBrOoaE58ISP9s0x0WbAkPy5dWGD347V7t4J+AvhzwT4rl8UG41bxD4leH7Mmra/fNeTw&#10;w944ycBAe+Bk+tY+vfsseDPEvjJ/Fl/deIG8QshiW/i1meOSOMk/u0KkbU5Pyjiu/wCtUvaOezcW&#10;m0t2+tjk+rz5FHonffp2uR/Drwevwd8f67HrPiu81+fxhdQf2W2pv5t4xggbzEbaoARQMg4AGcHk&#10;jPjf7BJ/4RHxp8YvBmsyeV4ot9cN3JHLxJNESwEgz1XJBz/tj1r37wb+z/4V8E+Lk8TWr6rqGtR2&#10;z2kV1q2pTXhijYgsE8xjtJwORUfxI/Z28G/E7xBaeINQgvNM8SWqhIta0W7e0uwo/hLr94fUGsVi&#10;KbU4SbtJLW3VbadjV0ZpxlFfC3pfv5nb614k0nRdS0eyv7iOO91KcwWMJXc8sgRmbAA4AUElug9e&#10;a+Uv2SLeTwX+018dfC+sN5Ws3l5HqVt5nDXFuXkYOvqMSofxPpX0T4F+Deg+A9Sl1SGbUtY1qWPy&#10;G1bW717u5Eec7FZuEXPUKBnAzmmfEP4I+F/iRqmn6vqEN1YeINO4tNb0m5a1vIQeqiReq+zAjrWV&#10;OrTpqdLW0lv877Fzpzm4z6p7Hgn/AAUQjPiTwv8AD3wjpw8/xHq3iSE2dtHzJtVHVnHoAXXn/CvR&#10;PjNpUVx8S/gjpt8iXsD319bzpIu5ZVNi6sCD1B5/Ouu8G/AXwx4O8TyeJS2o+IPEzR+Susa9eNd3&#10;EUf9yMtwg/3QM1P4y+Ceh+OvFWmeIdSvdZTUdMfzLE2epSQx2zFdrMiKcAsOD61qsRCKhTT0jfXz&#10;ZDozk5Te7t9yPjL4uaPrf7HMPjDwxbR3Op/CLxtazxafyXbSb114TP8AdP6jB6qc/QX7XnH7GHiP&#10;PX+yrT/0OKvZ/Hfw/wBE+JHhG+8NeILQX+lXkYjkRjhgR0dW6hgQCD61jfET4L+Hvil4Xt/DmvSa&#10;jJosUaxNZ2168KTqu3b5gXG7BUEZrT65CpKnOovei7t99vxI+qyjGcYvRqy8hPh9rVj4b+BnhbVd&#10;UuY7LT7Pw/aTTzzNtVEW3Qkk18/f8E79NuYfCPxC8VzQtZ6HruuyXVg0o2hoU3bn+nzYz/smvWD+&#10;yP8AD66sbPT9Rj1rWtJtAoh0vUtauZrVQuNo8ovtIGBwciu/8RfDnR/EfguTwo0c2maG0Qt/s+lT&#10;Na4iHHlgpjCkcEDqKy9tTjTnTi2+dq/kl+pp7KblGb+yj5QvvCHjT9oHQviVr1r4O03V9I8bL9i0&#10;i/vtX+zS21nbsVgZIvKbrIDJ94ZyOlep/sRfEq68bfBuHRdYLL4j8KTtouoRSffHl8Rk/wDAePqp&#10;r13wP8P9N+HnhODw7pE17/ZlshjgW6ummeFMYCozcgDsO1cf4J/Zp8I/D3xTqXiHRJ9attW1Pe19&#10;M2qSuLpmzlpAThmBJIPY1dTFU6tKVKStZrl+WmuvYmFCdOcai+f9ep8rzeG/HXiL9oj9okfD3xFN&#10;oPiKC3gkijiijb7XwMx7mBKEjOGXHJFe3/sK3Pgu4+ELjw1YzabrqXJXxHbXshkuhfDhmkZuSDjK&#10;+2R1BrvfB/7OHhPwN44vPF2lT60uvXzbr25n1SWQXftKpOGH8qmh/Z38H2PxIu/HOmxX+j+ILx1k&#10;u5NNvpIIrkjH+siU7WBxzkc81rXxdOtTdPbRW06pWs/Lt2M6WHnTmp+v49jxf/goD4VTSfB+g/E3&#10;RbuXRvGXh7UIYLXUrbAcxysVKN6gE5GfUjvX0P8ACfwTp3gD4f6Lo2mq3kxwLLJNIcyTyuN8krnu&#10;zMSSfesv4sfA7w18a7KCx8UnULnT4WDiyt72SGFnGcOyqeWGeCa6zwr4ag8I6Jb6XbXN7d29uNqS&#10;X1w08oXspduSAOBXHUrqWGhSvqm/u/q/3nTCk41pVLaM16KM0VwnWLRRRQAUm2looA/N7/goh8N9&#10;N8G/FHQvE2lwm2bxNDMuoRqAI3niC4kx2Yq3PrivjzUO9fon/wAFNtKMngTwRqirn7LrDQs2Ogki&#10;OB+a1+depNjca/SsoqOphIN7rT7mfGZhFQrSSOq+AWv/APCL/HTwJqZfYkOsW4c5/hZgp/Rq/bn1&#10;r8DLG/fTtQtL2LiW3mSZfZlYMP5V+8fh3Ul1jQdN1BG3pdW0c4Ydwyg/1rxeIoWnTn6o78ll7s4m&#10;lSUUV8efSHDfF218f3fhuJPhze6PYa556mSTWo2eEw4OQAvO7OP1r4S+L37Yf7QnwQ8ZzeGfEv8A&#10;wjiX6RJOkltZb4pY2ztdTuHHBHPcGv0mr8uf+Cm4/wCL/wClf9gCD/0dPX0OTKnWrqhVgmmnutTx&#10;sy56dL2sJNM9A8EfHz9rT4j+GrTX/DnhjSdT0i63eTcpbQqG2kqeGmB6g9RW5J8Rv2z40LHwRphA&#10;GflggJ/Lzq9l/YI/5Nd8J/71x/6OevoKeRIYnkkYIiAszN0AA5NRiMXClWnTjRjZO23/AAS6OHlU&#10;pxm6stV3Phn9mv8Aay+Kvjf9oS38AePrKy079zcfaLQWBt545ETcucsePw5Br7nbleOtfO7fCmx+&#10;Jn7Rng340+D9c0i/0SztJrHUGt3LtcOFkRSjKMEruAOT0FfRWK4sbOlUnGVKPLpquzOjCxqRjKNR&#10;310fkfE/x6+J37TPwL8O3Pia9uvCOo+H47gRtJZWjNJAruRHvViM9VGRnk1434J/bk/aE+JGtjSP&#10;DGl6ZrWpbDL9ntdL3MEGAWPz8Dkcn1r68/bvA/4Zd8ZZH8MH/o5K+Mf+CaA/4yGu/wDsC3H/AKHH&#10;Xv4T2M8BUxE6UXKPkeTiPaxxUKMajSl5nrl58X/2x9Ft/tlz8P7K5hAyY4rBZW/75jm3ZrC8M/8A&#10;BTjxN4f1ZtP8eeBIQ0LbJxYs9tcRnPOY5cj8Miv0Prwr9qP9l3Qf2gPCNywtobLxdaRs+n6pGgDs&#10;wGRFIf4kbpz06ivNo4vCVZKGIopJ9VdWO2rh8RTjzUarbXRnbfB/45eEfjn4d/tfwpqS3Sx4FzaS&#10;DZcWzH+GRO3seQexrV+JUHi268H3sfge602z8Skp9mm1VGe3Ubhu3Befu5x71+OHwe+KXiD9nf4q&#10;W+s2wlguLG4NrqensSBPGG2yROPUYOPQgGv2n8Oa9ZeKvD+naxp0onsL+3juYJB/EjqGB/I1GZYD&#10;6hUjKGsXt/ky8FivrcHGWklufn78cv2pv2i/2f8AxJa6R4mbwy7XcPn211Z2ReKVQcHBLAgg9iO4&#10;re+Avx0/aX/aHs9RvvD03hOx02ykEEl5qNmyqZCudqhSScDGeO4rJ/4Kqxr/AGp8PHAG7ybwZ9t0&#10;dep/8Ey4wPgDqDBQGbW58n1+SOvVn7GOWxxSpR5npt5nnw9o8a6DqPlXmfVPh+PUU0LTl1iSGbVl&#10;t4xdvbAiJpto3lAf4d2ce1eOfG2H49Q61cXnw1vPDD6LHbKVsdShc3Ukozuw33cHjHNe5Uba+Up1&#10;PZz5rJ+q0PfnDnjy3a9D85PhH+1l+0Z8avG8nhbw9F4eGoQK73Ul1YlIrZVbaxc7j/FxgZJNfd3w&#10;vtvGVr4Qt08eXemXviQSP502kRsluU3fJgNznHWviT/gnNGv/C9vi22BuVCAe/N0+f5Cv0EmmS3h&#10;kllZY441LO7HAUDkk16+auEKvsqcElZbLXVHn4DmlT9pOTb1OR+K3xb8M/BnwnP4h8UagtlZx/LH&#10;GvzS3EmMiONerMf/ANeK+Ibv9tr4y/HzxVNofwf8LLp1uvPnNCtxOiZwHld/3UYPpg+xNfPf7T/x&#10;u1T9or4v3E1tLJLotvcfYNEslJ27C20Pj+/IeSfcDtX6i/s7/BPS/gX8MtL8P2MEYv2jWbUrsKN9&#10;xcEAuSfQHgDsAK65YejllCNStHmqS2T2RzxrVMdVcKb5YLqt2fNFv8Mv2ybeMagPHemtddfsMk8T&#10;D6YMW2sLWP25/i18GbfUvDfxP8Cxx+IZLZxp2pQfuEZ8YEhA3JIoPPyEemK/QPbXmP7RXwT0z47f&#10;DHVPD15DH/aAjabTbtlG62uAMowPYE/KR3BNcdLHUqk1HE0o8vkrNHRUwtSEW6M3fzd7nKfsR/ED&#10;WviV8ANJ1jxDqU2rav8AarmGe7nILttkO3OPQECvesV8o/8ABNvzrX4Eanpl0pju9P1+7glibqjA&#10;R5BH1zX1fXFjoqGKqKK0uzrwsnKhBy3sNxXwX8Rf21tQ8O/tkWOj22qMvgDTZ00jULdSDHLI3Ekx&#10;PqjMB1/hNfV/7QnxSg+Dfwh8R+KZGH2i2tzHaIx+/cP8saj/AIEc/QGvxi8ReGtdsNN0rxDq1vKt&#10;v4hE11a3chybgrIVkb67s17OTYGGI551VpsvX/gHmZlipUeWEN936H7wqwdVZSCpGQR0NO214T+x&#10;f8XP+Fu/AnRLq4l8zV9KA0y+ycsXjACuf95Np+ua93r56tSlQqSpy3Wh7FOoqsFNdT47/bg/ai8b&#10;/AXxd4X0vwibArqNpJNMt3a+cxYSBVC8j3rz7T/jp+2DqdnFdW/gJDDKu5DJo+wkHocNIDX0D8Rv&#10;gJqnj79qnwL42vLS0ufCeg2Em/zJB5n2rLGP5COQCQc+or6C21631rD0KNOMaUZStq3+R5/1etVq&#10;Tk6jir6WPyy1n/goP8cPDusXmk6lHotnqVnM1vcW8mnfNHIpwVPz9Qa9OX43fthtbC4TwHFJEU3g&#10;ppIOQRkYAkya+R/2hv8Ak4Lx9/2H7r/0aa/afw//AMgHTf8Ar2i/9AFexmLoYOnSnCjF83l6HnYN&#10;VsTOcZVWuU+E/wBnP9sj4qeO/wBoDRfA3jOGwsILh5orq1/s5oLhHWJmCnLZU5HpX2B8X7X4h3Xh&#10;23X4b3ujWOtLcAzPrcbPE0O1shQo+9u2/hmvOfiR8AdS1r9qT4c/ErRLa1jtdNjmh1qQyBJHXYyx&#10;ED+MjeR9AK+gscV8/i61GU4VaEEtNV0uevh6dSMZwqyb10fkfml8Uv20P2gvg740vPC/iVPD1vqd&#10;sqvmGy3xyIwyrq2/kH+leu/Af4jftM/G7w9YeKLe68I6d4cnn2q15auss8aPtkKBScdGAJ7ivnn/&#10;AIKTAD9o7I/6A9r/ADevt39hn/k1vwP/ANcZ/wD0okr28WqVPAU8RClHmlvoeXh3UqYudKU3aPme&#10;8r0rJ8VeLNI8E+H73W9d1CDS9Ks0Mk91cNtRB/UnoAOSa1q/Lb/goV8f7rx98Sp/A2nXTL4b8Oyb&#10;J40OBcXn8bN6hM7R77q8HAYOWOrKmtF1Z62LxKwtPner6HpnjD9vrxx8UvGQ8K/BLws1xJIWWK9v&#10;IPOuJAOsgjzsjUerk++OlaT/AA1/bLvLcai3jewhuuv2FbmFevbAi2frXqH7BPwRs/hp8GLDXprd&#10;f+Eh8Sxre3E7KN6QnJhiB7DbhiPVvavpsCu7EYyjhqjpYanGy0u1ds5KOHqVoKpXm7votLH55aP+&#10;3B8WfgT4wi8O/Gfwz9uh6tPFCsFzszjzIyv7uVfpjpjOa+5/h38RtA+KnhOz8ReGtQj1HS7ofK68&#10;Mjd0deqsO4Nea/tgfBOy+MvwZ1iE2yNrulwvf6ZcYG9JEUsUB/uuoII+h7V+fH7Enx+u/g38WLHT&#10;ru5ZfC2vTJaX1uzfJFIxxHMB0BBIBPcE+gro+rUsyw0q9CPLOO6Wz9DL29TBVlSqyvCWze6P0w+N&#10;Vv8AE6fRbE/DC70S11JJWN0utxsySR7eAmOhz618OfFH9sf9oz4NeJG0PxZYaLpt7t8yJv7P3xTJ&#10;nG6Nw+GH8u9fpUMGviD/AIKnRJ/wr7wRLsXzBqsqh8cgeSeM+nArkyupTnWjQq01JPr1OjHxnGlK&#10;rCbTX3HsP7I/7UFl+0N4PZL0w2fjDTVC6jZx/Ksg7TRjOdh7jsePSvfsV+HnhTxL4v8A2d/iZZap&#10;bJNpGvacUka3myFnhdQ21v70bqR+YI6V+wXwM+NGh/Hb4f2XiXRZNm8eXd2bMDJazgfNG39D3GDW&#10;ma5d9Vn7Wl8EvwIy/Ge3j7Op8S/E4b44/wDC/dP1e/1H4c3fheXQIbZXSw1CFzds6qTJhuFOccDN&#10;fM/wR/ak/aM+Pnim80Pw2fDMU1jF513cX1kY44F3bRnDEkk9gOxr9EJVDRuCOCDn8q+B/wDgmvGn&#10;/Cxvi0VVRiVFHHQedLxSwlSDwtWUqcW4JWdu+g8RCSxFOKm0pXvqfavw5h8UW/g7TY/GlxYXfidV&#10;f7bNpastux3tt2BuR8m3PvmiumFFeC3zNs9ZLlSQtFFFIYUUUUAfMX/BRTSf7Q/ZvvLoddP1K0uv&#10;w3lD/wCh1+WurN+7c+1fsJ+2Bov9vfs1+P7fZ5jx6a1wi/7UbBx/6DX49XP7+OED/loVH5kV97kE&#10;74eS7P8AQ+TzaNqqfdEXibw9d+F9WutKvgFurfaHA6fMgYfowr9nf2Y9e/4Sb9n3wDqGcl9IgjP1&#10;Rdh/9Br83/28PAZ8F/GOwuUjKW+q6LZzhscF44xE+P8AvgfnX21/wTz1z+2P2ZNGhZ90mn3d1aH2&#10;AkLAfk4rHOJrE4KnXXcvLYujip0mfS1FJS18QfUhX5cf8FOP+S/aT/2AIP8A0dPX6j1+XH/BTj/k&#10;v2k/9gCD/wBHT19BkX++x9GePmv+7P1R1X7Nf7dPhr4NfB3RPCeoeGda1G7sTLvuLRUMbbpGYYyf&#10;Q10HxR/4KaaZqng/VNL8M+EtSttVvbd7eO61GVESDeCpfauSxAOQOOcV7b+wfpNldfsw+FJJrO3l&#10;kJuMvJErE/vn7kV6l8Uvg/4a+I3gfW9GvdC0+d7u1kSKQ26B45dp2OrAAghsHOa1rV8HHFy9pSb9&#10;7e/n2Ip0sTLDx5KnTseS/wDBO7/k2LRu/wDpt3/6NNfTFeD/ALFfw/1/4Y/AXTNB8Tae+l6tDd3L&#10;vbyMrEK0hKnKkjkV7vuFeNjZKWJqSjqm2ejhU40IJ72PAP28P+TXPGX+5B/6OSvjH/gmh/ycNd/9&#10;gW4/9Djr7O/bw/5Nc8Zf7kH/AKOSvjD/AIJn/wDJwt3/ANgW4/8AQ46+hwX/ACKa39djyMV/v9I/&#10;U+kNLTTXyR9Cfjf+2t4fh8N/tNeN4LcKsVxPHebVGADJGrN+pP51+iP7COuTa5+zD4RaclmtRPaK&#10;SckqkrBf0x+VfnD+2B4th8ZftHeONQtpFltorz7JHIvQiJFjJ/NTX6X/ALF/hGbwb+zX4LtLmMxX&#10;NxbtfSI3Uea5cf8AjpWvtM10y6ip76fkfMZfrjKjjtr+Z8yf8FVP+Qj8O/8Arlefzir1P/gmX/yb&#10;/ff9hu4/9Ajry3/gqop/tD4dnB2+VeDPbrFXpn/BMe5ST4D6pCpy8Wtzbh9Y4yKwqf8AIlh6/qzW&#10;n/yM5en6I+ve9FHrR9a+SPoj8+P+Cc//ACXT4uf7p/8ASqSvrT9qTX5/DP7PPj/ULZmS4TSpY0Ze&#10;qlxsz/49XyX/AME4wW+N/wAW5Bym3G4dP+PqSvrT9qPw9P4p/Z78fadaqz3D6VLIir1YoN+P/Ha+&#10;gx1v7Qjzbe7+SPHwl/qbt/e/U/KH9l3R4tb/AGhvh5ZTKJIW1iB2VhkEId+D/wB81+2Ar8Sf2afE&#10;MPhj4/fD/VLmQRW0WrwLJI3AVXOwk/8AfVftstdfEV/bw7WObJv4cvUdSNzS0jV8ofQlLTdFsNG8&#10;8WFlb2QnlM0ot4lTzJD1dsDkn1q9TQRmsfxh4osvBPhXVtf1KQRWOm2sl1MxP8KKTj6np+NNXk7b&#10;tk6RV+iPhf8Ab/8AF1/8Vvix4L+DHh5zLMZ45rxYzx58vEYb/cTcx/3q9K/bI/Z1sbz9l2xstAtA&#10;bnwPAk9oFX5ngVQs4/EfOfda+Rvg74u+KutfGDW/jD4X8AzeNb+4uZ18ySB5IbZ5AOAVI+ZUIUeg&#10;NfQ93+0l+05f2s1tcfA6Oa3mRo5I2spyGUjBB+fuDX2NShVw7owoySUNX7yV29z5uFWnWVSVRP3t&#10;tG9FseOf8E4/i4PBPxgm8K3k+zTPE0XlRhjhVukyYz/wIbl/EV+ptfhRrem+JfhT49je/wBKufDG&#10;vWNzHfw2c6FHgO7fHjPOOOPYV+0vwi+IVp8Vfhr4e8V2TKY9StEldVP3JMYkQ+4YEfhWGfYdKccT&#10;DaX5m2U1m4yoS3R2VJQKK+UPoD8R/wBof/k4Px9/2H7n/wBHGv2o8P8A/IB07/r2i/8AQBX4r/tD&#10;/wDJwfj7/sP3P/o41+1Hh/8A5AOnf9e0X/oAr67PP4OH9P0R89lX8Sr6/wCZo0hpaQ18ifQn5Uf8&#10;FJv+Tjf+4Pbfzevt79hj/k1vwP8A9cp//SiSviH/AIKTf8nG/wDcHtv5vX29+wx/ya34H/65T/8A&#10;pRJX12O/5FVD5fkz5zCf7/V/rse439z9jsrifG7yo2kx64BP9K/B3xDfS+IvFmp3lw5ee+v5ZZHb&#10;qS8hJP61+8t1brdW8sL8pIjIw9iMf1r8IvHWh3Pg/wAda/pFwhjutN1GeBl9CkjAfyq+HbXqrrZC&#10;zi9qfY/cvwfYppfhPRbOMAR29jDEoA4wsYFbFc38Odch8SfD/wAN6rbyCWG8023nV16HdGpro6+Q&#10;lfmdz6KNuVWGXEazQyRsMq6lSD3BFfg34wtf7F8Za5bQtj7JqM6Iw4xtlbBH5V+8V1OltbSzSMFj&#10;jRnZj0AAya/CPxB5nizx5qf2NPMl1LU5RCi87jJKdoH5ivr+Hd6t9rL9T53OP+Xdtz9vvhzqz698&#10;P/DWpSHMt3ptvOxznJaNST+dfIn/AAVQ/wCSc+Cv+wtL/wCiTX2N4N0U+HPCei6UfvWNlDbHnPKI&#10;qn+VfHP/AAVQ/wCSceCf+wtL/wCiTXi5db6/C212eljb/VJX7HSftFfsrw/Hb4J+GNb0OBIvG+la&#10;NbG3YYH22IRKTAx9f7p7Hjoa+Gv2cvj3rn7NPxKN6YZ30uWT7LrOkPlS6qSCdp6SIc4/EdDX6+fD&#10;r/knnhf/ALBdr/6KWvjL9vz9kz+1oLv4neELL/ToV363YQLzMg/5eFA/iA+8O457GvUy7HRk5YLE&#10;6wlt5eX+RwYzCySjiaHxLc+1fCvi7S/HHhmx13RLyO/0u/hE0FxGchlI/QjoR2Ir4h/4Jr/8lG+L&#10;f/XZP/R0teOfsR/tWSfBjxEvhbxFdE+CdWl/1khyNPnbgSj/AGG4DD8fWvYf+CacizfEL4svGyuj&#10;SxsrKcggzS4INFTAzwNHEwezSs/mOGKjiqlGS31v9x99/wAVFH8VFfKH0AtFFFABRRRQBznxG0f/&#10;AISL4f8AiXSyM/bNNuYBn1aJgP51+I/hqxN9r2gWLAs0l/b2xHrmVVr92JYxKjIwyrAqfxr8ZfDn&#10;hV7X9pzTfDrJ5bW/jEW+zHQLdZH6CvrciqcsK0fK/wCZ89msLypv5fkfWn/BULwOJvBHg3xPDFlt&#10;NuX0+ZwP4JFBXJ9NyH/vqr//AAS1103Xwy8X6ST/AMeeqrMB7SRD/wCIr3P9sDwKfiB+zv4y06OP&#10;zLqC1+32/GT5kJEnHvhSPxr5J/4JYa55Pi7x1pLPj7RY290qe6Oyk/8Aj4rKnP2+UTh1g/1KnH2W&#10;Yxl0kj9HKKB0oNfLnvgWxX5b/wDBTaRW/aA0sAgldAtwfb99Ma/Q74weD/FfjXw1DY+EPFz+DNSW&#10;4WR9QS2E5aMAgptJ7kg59q+RvFn/AATZ8T+OtcuNZ8Q/Fd9Y1W4x5l1dWDO7YGAP9ZwAOgHFe9lN&#10;Shhq3t6s7b6WZ5GYQq1qfsqcb+Z7Z+wPIrfsu+FMMGw9wDtOcHzn4NfQrMAvPSvg/Sf+CbvizQbX&#10;7NpnxgvNOttxfybS3liTcep2rKBmrUv/AATy8dTRtHJ8bNUdGGCrLOQR7/vqVelhK1WVRV1q77Md&#10;GpiKdOMPZbLujf8A22P2kHhSx+FPw/1My+MNcuYrW7ubCX5rKNmAEYZeRI5I6chQfUV9X+DtB/4R&#10;XwrpGjmeW6axtI7dridy7yMqgF2Y8kk5P418mfA//gnivwr+KejeMNU8Wrr66ZI06Wn2Ixl5tpCM&#10;WLn7pO76gV9lsp2nHBxXNjJYeMYUcO7pat92zfDKq5SqVlZvZeR8/wD7eU0cP7Lni/e4Xf8AZ0XJ&#10;6sZ0wK+Mv+CaLhf2hbrJAzotwOT/ALcdfRnxM/Yw+Jnxat3sfEnxpuNQ0jzzNHYPp22JeSVyFcbi&#10;AcAmvP7H/glzq2mXKXFn8Tfslwv3ZoLB0cfiJM17GFrYSngp4adXWXk9PwPNr08RUxMa0aekfNH6&#10;AySrGpZyEQDJZjgV8nftbftraB8MvD1/4d8H6lBrHjO6jaDzLVxJFp4IwXdgcbx2Ud+TiuMu/wDg&#10;nl441S3+y3/xt1a6s24aGRJnUj0wZsV1Hw//AOCaPw78M3Ud14h1DUvFcqkN5EzCCAn3VPmI/wCB&#10;VwUaeAoy9pVqc9uiT/U66s8XVjyU4ct+rZ8dfsl/s06t+0F48gvL+CdPB9jOJtT1CQEC4YHPkox+&#10;8zHr6DPtX6+2tvHZ2sUEEaxQxIESNRgKoGAB9BVTQPD2m+FtIt9L0iwt9M062XZDa2sYjjQewFaO&#10;K5swx0sdUUmrRWyN8HhI4WFlq3uz48/4KW/DW98V/CbSfEthA1w3h27Z7pUGWW3kAVn+isFz7H2r&#10;yT/gmf8AGbSPCuq+IfA2s3sNg+rSx3unPOwRZJlXY8eT/EVCkDvg1+i97ZQahazWt1BHcW0yGOWG&#10;VQyOpGCpB6gjtXxD8Xv+CZem65rE+qfD/X18Pea5k/su+RngjYnP7t1+ZR7EHHrXfg8ZQqYV4LEu&#10;y6M5MTh6sK6xVBXfVH3Jurx/9pP9oXw98CfAmo3d7fQya9PA8em6Wsg86aUqQpK9QgPJY+nrXy3Y&#10;/sk/tOaXbDTLT4pLFp33RjV7jAX8VyK6T4a/8E20PiGPXPih4ql8VzqwdrG3Z9kxHaSVzvYewx9a&#10;wjhcJRlz1aykl0W7/wAjWWIxFRctOk031fQvf8EzfhzqGj+BfEvjXU4mjfxFdKtq0gwZIY8lpB7M&#10;7t/3znvX2fNCk0bJIiujgqyMMgg9Qah0vTbbR9PtrGxt47Szt41ihghUKkaKMBVA6ACrWK83FYh4&#10;qtKs1a524eiqFJU+x+OH7WX7Puo/s/8AxOuVt4ZF8M6jM11o96gO1RncYiezoePcYNffP7I/7W2h&#10;fGbwfp+jaxfwaf43soVhuLWdwn2zaMCWLJ+bPUqOQc9q9x+IHw68PfFDwzc6B4m0uHVdMuB80Uo5&#10;RuzI3VWHYjmviLx9/wAEu7mPUnu/AnjBbeHdujtdXRt8XsJY+vbnGa9/65hswoRo4t8s47M8j6tW&#10;wdV1MOuaL3R+gO72ryb9oD9pDwt8AfC899qt1Hda1IhFho0Lgz3Mnbjqq56sf1NfKmj/ALHP7SUE&#10;f2E/Fb7BYr8oK6tdP8vsNuf1r2P4K/sIeHPh/r8Xijxfqtz4+8UowkS41EEwROOjBGJLMOxYnHpX&#10;nPD4Sg+adXnXZLf59Ds9tiKq5YU+XzZ037I2g+PR4T1bxh8QtUvJda8U3X9oR6PMx8rT4cYRUQ/c&#10;JGOOwC9815J/wUo+Mg0fwXpnw50ubfquuyrPeRxn5ltlb5VP+++PqFNfWvxA0PWPEng3VdM0DWm8&#10;O6xdQ+XbaosQkNu2R8wU9eM18V+JP+CaniXxhrc2s658V5NV1aZg0l5dWLPIxHTkycY7Y6VpgqmH&#10;lifrGIko22VvuIxMKsaPsKMb36n1R+zf8K4fg58G/DfhtVAu47cT3rgYL3EnzSE/QnH0Ar0yvGvg&#10;L8H/AB78Lri8TxX8SrrxzpzW6Q2trdW+w27KfvbyxJ445r2Ug15eIfNVk+bmv1/4c9CjpTS5bW6H&#10;wX/wVA+Fcc2meHPiFaxhZoJP7KvWA+8jZaJj9DuH4iqv/BMn4zxrDrPw11G5CybjqWlK7feBGJo1&#10;/Rse7V6d8dP2O/Hfxx1rUP7S+LE8fhqS7NzZ6G9jmK2HO0cONxAJ5NeZaP8A8Ew9b8PapbalpfxP&#10;On6hauJIbq2sGSSNh3DCTIr6WniMLPAfVa1XXpo9O3Q8OdGvHF+3pQ09VqffytQzdK4f4P8Ag/xP&#10;4I8HppfizxZL4z1VZnf+05oBExjONqEAnOOefeuY+N3wt+IXxCvrNvB/xKn8DWUdu0VxbwWglaZi&#10;c7w2QVIHHFfMRpxdTkc0l31t/me65yUOZR17H5SftBzRzfH7x7Kjq8Z1+6IdTkEeca/ajw3Is3h7&#10;S3RgyNaxEMOQRsHNfBdx/wAEsdRuppJp/iPHNNKxeSSTTWZmYnJJPmckmvoH4I/AH4lfCvWdJTVf&#10;izc+JfC9hC0I0aay25XbtQCQsSApxj6Yr6TM6+GxVKnGlU1guz128jxcDSr0KknOGkvQ+hs0hbil&#10;rgfjF4M8XeNvDttZeDvGD+CtRjuRLJfJbCcyR7WBjwTxyQc+1fLwipSSbt5nuybirpXPzk/4KSTJ&#10;J+0g6KcsmkWoYen3zX2/+wwyn9lrwRg5/dTjg/8ATxJXgnij/gmr4l8ba5c6zr3xVbVtUuSDNd3W&#10;ns7vgYHPmcADsK7b4YfsbfE34SwwWPh/403Fnoy3CzSacun7om+YFwoZzt3YOcetfVYqtha2Cp4a&#10;NXWPk/8AI8ChTr08TOs6ekvNH1996vzj/wCCi37N95pniOT4oaBZtNpd6qprMcKkmCYDaJyB/CwA&#10;BPYgetfo4ue9Q31jb6jZzWt1BHc20yGOSGZAyOpGCCDwQR2rwcFi54Ksqsfn6HrYrDxxVJ05Hxp/&#10;wTt/aIsPEngaL4caveRwa7o+7+zxM4BurYksFXPVkJIx6Y9DX2ju4r4y+LH/AATd0HXNYbXPh7rk&#10;3gzUfM85bMgvbI/UGNlIePn0JA7VhJ+zf+1ZbxjTo/i9CbHbsExvpdwHpkx7v1r0cRSwmLqOtSqq&#10;N90+jOKjUxGHiqdSnzW6o9U/ba/aS0z4R/DXUtAsb2OTxhrVu1rbWsTBnt43BV5nH8IAJAz1JHoa&#10;+Wf+Cff7NN5428Z2vxC1u0aLw1o0m+wEykfbLodGXPVE659cD1r2f4a/8E3dOh14a98TfE1x4yv2&#10;fzZLSMssUrdf3kjEu49uK+y9L0uz0PTbaw0+0hsrK3QRw29ugSONR0CgcAVUsXRweHeGwr5nLeW3&#10;3Cjh6mJrKtXVktl/mWunOa+H/wDgqhMi/DvwQhb5zqkzBe5AhOT+or7I8ZaXqet+F9UsNG1M6Lqt&#10;xbtHbagIxIbeQjh9p649K+PPiJ+wL49+LN5bXXi74xza5LbKVhFxpx2RA9dqhwBnHJxXHlsqVKvG&#10;tVnZR8mdGOVSpSdOnG9z62+GcyXHw58KyIQyNpVqyn1HkrXRyRrMjI6hkYYKsMgj0NfN/wAFP2bv&#10;iX8J9U0OC5+LtxrXhTTSVOiSWICvHtICByxKgEg49q+kgDtrixEYRqP2cuZf13Oqi5SgueNmflr+&#10;3R+yg3wl16Txp4YtMeDtSm/f28Y40+4Y5x7RsenoePSu9/4JV/8AIa+IGP8An3tf/Qnr778SeG9O&#10;8XaDfaNq9nHf6ZfQtBcW0y5V0I5H+ehrwP8AZc/ZVuv2cfGXje5i1SHUNB1YxjT48N9oijVmO2TI&#10;wSA2Mg84r3v7U9tgJ4es/eVreev5nlfUfZYuNan8P5H0f3ooor5k9wWiiigAooooAbX5nax4PNh/&#10;wUqtrFVOybXo9UHHZofMJ/PNfpia+RvH3gdl/wCCh/w+1pYyYrvQ55nbbxuhWRPzw616+W1fZSqp&#10;9Ys83G0/aKHlJH1pd2kV9ZzW06CSGZGjdD0KkYI/I1+a37Fuky/Cv9tXxL4PnBRlgvrEZGMqjrIh&#10;/FVBr9Lv4a+KPih4Nl8A/wDBQb4ceKreIx2HilWt5HUceesLRsPqV8s/nVZfUXJWov7UX961DGQ9&#10;6nVX2WvxPtgdKWkXoKWvGPSCiiigAooooAKKKKACiiigAooooAKKKKACiiigAooooAKKKKACiiig&#10;AooooAKKKKACiiigAooooAKKKKACiiigAooooAKKKKACiiigAooooAKKKKACiiigAooooAKKKKAC&#10;iiigAooooAKKKKAE21E1rE86TNFG00YKpIVBZQeoB7ZwKmooATbVS60mzvri1nubSC4mtXMkEksS&#10;s0TEY3ISPlOCRketXKKNhWEpaKKBhRRRQAUUUUAFFFFABRRRQAUUUUAFFFFABRRRQAUUUUAFFFFA&#10;BRRRQAUUUUAFFFFABRRRQAUUUUAFFFFABRRRQAUUUUAFFFFABRRRQAUUUUAFFFFABRRRQAUUUUAF&#10;FFFABRRRQAUUUUAFFFFABRRRQAUUUUAFFFFABRRRQAUUUUAFFFFABRRRQAUUUUAFFFFABRRRQAUU&#10;UUAFFFFABRRRQAUUUUAFFFFABRRRQAUUUUAFFFFABRRRQAUUUUAFFFFABRRRQAUUUUAFFFFABRRR&#10;QAUUUUAFFFFABRRRQAUUUUAFFFFABRRRQAUUUUAFFFFABRRRQAUUUUAFFFFABRRRQAUUUUAFFFFA&#10;BRRRQAUUUUAFFFFABRRRQAUUUUAFFFFABRRRQAUUUUAFFFFABRRRQAUUUUAFFFFABRRRQAUUUUAF&#10;FFFABRRRQAUUUUAFFFFABRRRQB//2Q=="/>
  <p:tag name="ISPRING_COMPANY_LOGO" val="ISPRING_PRESENTER_PHOTO_0"/>
  <p:tag name="ISPRING_PLAYERS_CUSTOMIZATION" val="UEsDBBQAAgAIALxxs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PmmZkux5PJ53AQAAGkSAAAdAAAAdW5pdmVyc2FsL2NvbW1vbl9tZXNzYWdlcy5sbmetWG1v2zYQ/l6g/4EQUGADurQd0KIYEge0xDhCZMmV6DjZCwRGYmwilOjqxan3ab9mP2y/ZEfKduymhaSkgGWIlO65I+/uuaOOT79kEq14UQqVn1jvjt5aiOeJSkU+P7Gm9OyXjxYqK5anTKqcn1i5stDp4OWLY8nyec3mHO5fvkDoOONlCcNyoEcPYyTSE2syjO1gPMH+dewFoyAeuiNrYKtsyfI18tRc/Vn89OuHj1/evf/w8/GbjWQXoGiMPe8QChmk9287APk0DLwY0IgX++SKWgP9308umFLP9Yk12Nz0k56E5NIa6P9WuWkYEp/Gkec6JHaj2A+o2QuPUOJYg2tVowVbcVQptBL8HlULDp6sRMFRKUVqHiQKJvKaH7Vpc4Ixdv04JBENXZu6gW8NIlUU69cGl9XVQhWgr0SpKNmN5KlRCkFjni8LXoJuVkFQIfhVCwFvqoyJvIPqme8F2InxZBKPSRThEewu3a0KkA7g70W1gGcpV69BxX0uFUvRbcEBMIgQWy6lSJo3RbQstIUTydatVoR45vqjmAaBF8XEd7Yz1oDkKXIKphfbEyXEEQkBoGAlL54gG5tgN+IIS9kP4dwdnXtwUW3CuZgvJFxVXzsmBCJhwvM2KQhVEkKQR9EsCB29aaAKMbRkZXmvivQgTPf92Qbs+nYAmWDTPXCqMbbAEB8CCKwoeFK1gXl46tvn8ZD6cDsksLkeq/Nk0VEOMuSbQbofkjX4aj/wWuN/gxYPgyvIcaCkoI9EcAFMdNFH4ppEwB4kapPx8aU7wpoKNPtsmWFLPQnTiS7XiCUJyGmXroSqS5jRWwL8YEioPOqnJiKfphBKLva+wXANInjbBNFcrDjYUKS8aFUChGsTR0f1p6n7e3yGXY84MYQ5kE9MTSXQ2hhwZ64qxKRUegmgmKUrlicc3fCEadeu4bVUpOY1HYLGlM+1+BuxasO7rzaU7Tvk6lVf0w5Y/rGFWV2CeVXFs2XVpnrP/KdYodPtuyZ0WfrT9Ec28XHoBt91UsbWjZO6eKYUWS2bavBs/+ws6+ujViOeuVPdvfWjLYka2h+6wFtDobpLEGg3dGmDDkF2l3L9M1A0aaoHlBc3v+2h0w82AL5CT8W4hK06MOFSs353+RkZRi6F0jHjN6WoeJukycbGQd92bQKdsOQVf0jGG36rgMckZ6umPYMCaTzd6tC97u+gYlCXemCyD4DzTWdVIikysD/tgDkdk+0ONDx/sJKZqmVqkleKO8P1sLd1xh/3lbeFysysZOU2eJtac/ocK5rFhY3SSY/OZJd/nf2zl35P91JEcAi9iI19Wzcwts5V2VEIUkBvhUejbf8DuZCxKllAXb1VdZ52BGpOMw45wwC2WXPEWZEs/vvn344YX1nSzKLN7G+9QHRnBixIdmB/+Kri5V9tIBQPD+XMoIvU5vS3let4GKQuROEPOWSxprRkKoOpo3a9EOQbp2FKsX0+hjyITNiruoAOrg/CGIcXwGXmgGANxqy4AyKkSsleKGardQBW/bQ/HMDrSoqc95F9XinRC6buJMaOY75GQPLBWfOuqZkpHHaSzWcJqeadwexz7APPfoXHU1H1BQwJ2X1t0Adqc3j14HQMAdQhK01p27IYEEUzfqCJ1eNKtxuV5qPQ8Zu9b0T/A1BLAwQUAAIACAD5pmZLRXlS9S8EAABuEgAAJwAAAHVuaXZlcnNhbC9mbGFzaF9wdWJsaXNoaW5nX3NldHRpbmdzLnhtbNVY63LaOBT+z1NovNOfxSTNrYwhwxIzYUqAxc62mZ0dRtgCayNLriVD6a99mn2wfZI9QoRAIYlol047mUxi6Zzv3C+2d/kpZWhKckkFrzlH5YqDCI9ETPmk5tyGrdcXDpIK8xgzwUnN4cJBl/WSlxUjRmUSEKWAVCKA4bKaqZqTKJVVXXc2m5WpzHJ9K1ihAF+WI5G6WU4k4YrkbsbwHP6oeUaks0SwAIDfVPAlW71UQsgzSDciLhhBNAbNOdVGYdZiWCaOa8hGOLqf5KLgcVMwkaN8Mqo5v5w29M8DjYG6oinh2ieyDof6WFVxHFOtBWYB/UxQQugkAXXPTxw0o7FKas6byrGGAXJ3G2YBbmzHGqYpwAlcLfFTonCMFTaPRqAin5R8ODBH8ZzjlEYh3CDtgJpzFQ6DTvvKH3Z7oR8Mr8ObjtFhD6bQ/xDuwRS2w46/D70tfLN3029074bv/V+Ddmgn4vqu7w867e67YdjrdcJ2/5ELorDhRM/d9LIH0RBFHpGVkz2VFOmIY8ogsb9wvSQKSoPhfEJC0aIQ+TFmkjjor4xMfiswo2oOFVSBCronJGvIjERqoENdc1ReEOcRzgCCYhD/VR6dvl3l0fnFhumukf5o1k4tPaiLDPN5R0zEd1b96PRspfvx2dnzyu9S08NK4SiBYgF7Frp57vrRA9lY8I2w6Gc0EixeWUTSEYm7OCVrPSC4p7wFlEcOGkMCMbC1lxGOAsyh71AF9kcrAFmMpKJq0W9aS+pGTjFDgAeNkaCbYMsfUYJzuZExK9frYo/qf3SFIvJP4w1z9BTpe1GwGM1FgRi9J0gJBGlapPBfQtB6A0HjXKSLU+hxCklGQbkpJTMSX9oIugMRaQGcOiKMKCPhY0E/oxEZixxwCZ5C+4VzKg1+eS/gDEv5CIofdHxl2kK7e+V/eKUNxPEU82hPcMgPkmbqEPgYbOcCRDAmwJtrEOCZCBeSLOIT03hBZmNm+esjImlaMBPx/zsua9AHjM5hpOC5iZFNYF7UwFpsgqeLmtR1toCGaqQQEoMJFxE0GsoLe0MizJHgbI5wBJNI6hKfUlFIODHFbLDl16loeBHlC2Un0BFBWh6T3AqucnT85uT07PzibbXs/vv3P6+fZVrO5z7DWpwZ0M0nlwY7ri9WhxeYnlkgXuB8Zo3Y4m2JPNX5HW+pu3udWk7B7SHhuXqA7Z5ni7n7o46zwG8Mmtdo4Ae3nTCo2qRSV0DJqiiBZBzrDdyGp3cbQkh8K3jteRvC/sD/3QoQgmhVcXZiuz0rg9/ZUA3MPtBf2wWsVIChMTFNEMYGoymFFP4pusBTZfXtDeS7lPI3r6amFxyolAnOowSierBM+Cna5SFd/CN5zTytXog33oA9d+f3CX2TUk5T8KXeJlYfNeqnJxV4p955VSoB2uY3onrpP1BLAwQUAAIACAD5pmZLhgQxNc4CAAB6CgAAIQAAAHVuaXZlcnNhbC9mbGFzaF9za2luX3NldHRpbmdzLnhtbJVWUU/bMBB+36+owjvRENuolFYKBSQkNtBAvDvJNbHq2JF9Keu/nx3bjdM2pGAh4bvvO5/P311I1Iby5bfZLMlbKYHjG9QNIwizppWwahWKehGhbCGKLUwwIV8BkfJSGYu3zWixiLIWUfDLXHDUsS65kDVh0fLioftJ4g45xRJbkOdy1iSH8Jib9Gp1DmV/Rno1TshF3RC+exKluMxIvimlaHkxmVq1a0AyyjcamT6YNYZkVOEjQn2Q0/1den0epZGgFJiUru/MmmQxkgHzJ32J0x/1+e0PaFuqKHa025v56ub7GK0hJQyL/CM1axzPdfQvvIolIPxDDf11ZdYolJEdyGHweTqfz0dfpRFN23wpGylKU9Ah5+e9WZMcJkih229SK3uCuZA5aLJFXHmOhOH+DPs+Me0qBXsxdT0YCObRMwZLMzeS2O+sT1Xi47lF3R+wXBOmNCA09aAXnfQLaZUPM7T1uL/wQXkRgJyhR7wL1tawsvkGwKG9x69Wt92oCPPb24IEJWydMciwN/bIP7qsR8jA2CNfGS3gmbPdEfzQYzn+iW+Je8zPq6+9wIne+nr5nfeak55M46rgaGfwmFoUsFQmnTdag3m1JO5sNqX4KKeEky0tCVLBfxtctusuo5L4wOGUdlpXCVJkcEpuXY56SIfv1e2HanTeoRztR6G/nN3PUM/wRUQQSV7V+qOkopnjLaIujv0cHlPMmNR4kI98Lc4l1URuQL4Jwc4+hwuEs8HCNtcYPImDKiTx6TonLsipB+BtnYG81+9GQfk6D40WWNGyYvoX3yl8QOGdVmojTsvESofjhO6FGRicCoDIvPKytRvrqVuGlMEWfPMHhu7GY1dLlJbpmOJSfII1hppzlgNRBn3Ua9KNil4qYZyh4wThXad1mmE901MYSaa6iw063w/hPuXBWPbTzEgvHGTd3ilpEFj7jwuojeZ/zv9QSwMEFAACAAgA+aZmS2F7O8kaBAAA/xEAACYAAAB1bml2ZXJzYWwvaHRtbF9wdWJsaXNoaW5nX3NldHRpbmdzLnhtbNVY627iRhT+z1OMXO3PxUl2c1lkiCgxCloCFDvdjaoKDfaApxnPuJ4xLPurT9MH65P0DEMIBEKGbdm0iqLEx+d8534B7/JLytCE5JIKXnWOy0cOIjwSMeXjqnMbNt9eOEgqzGPMBCdVhwsHXdZKXlYMGZVJQJQCVokAhstKpqpOolRWcd3pdFqmMsv1W8EKBfiyHInUzXIiCVckdzOGZ/BHzTIinQWCBQD8poIvxGqlEkKeQboRccEIojFYzql2CrNrlTLHNVxDHN2Pc1HwuCGYyFE+HladH07r+ueBxyBd0ZRwHRJZA6ImqwqOY6qNwCygXwlKCB0nYO35ewdNaaySqvPu6ETDALu7CTMHN65jDdMQEAOuFvgpUTjGCptHo1CRL0o+EAwpnnGc0iiEN0j7X3WuwkHQbl35g0439IPBdXjTNjbsIRT6n8M9hMJW2Pb34beFb3RvevXO3eCT/2PQCu1UXN/1/H671fk4CLvddtjqPUpBFtaC6LnrUfYgG6LII7IMsqeSIh1yTBnU9ZPQS6KgMxjOxyQUTQqZH2EmiYN+y8j4pwIzqmbQQEfQQPeEZHWZkUj1daqrjsoL4jzCGUAwDPK/rKPTD8s6Or9Yc9012h/d2mqlB22RYT5ri7H4zqYfn54tbT85O9tt/DYzPawUjhJoFvBnbpvnrpIe2EaCr6VFP6OhYPHSI5IOSdzBKRRHr8kdNIKKYeBcNyMcBZjDnKEKHI6WErIYSkXVfL40F9z1nGKGYIbAICToJtgIQJTgXK6VyDLWuruj2i8doYj81bhvSM+xfhIFi9FMFIjRe4KUQFCXRQr/JQStTgw0ykU6pzIsFZKMgnETSqYkvrRRdAcq0gIkdQoYUUbD7wX9ioZkJHLAJXgC4xboVBr88l7AGZbyERQ/2PjGzIFW58r//EY7iOMJ5tGe4FAQJM3UIfAx+M4FqGBMQDRXICAyES4kmecnpvGczcbN8rdnRNK0YCbj/3ZeVqAPmJ3DaMEzkyObxLxogbXaBE/mPan7bA4N3UghJQYTXkQwgygv7B2JMEeCsxnCEaweqVt8QkUhgWKa2WDLbzPRyCLK58aO4QoCbXlMciu4o+OTd+9Pz84vPlTK7l9//Pl2p9BiIfcY1urMRm48eyXYST25FV4Q2nExvCC5427YkG2KPNX1HW+Yu/1+Wqy9zSXhuXpjbV9g80X7ZH8NX2+BBX6937hGfT+4bYdBxaZ4OgKaVEUJlN9IH9k2Mt3bEJLgW8HrWNsw9vr+z1aAkDarHrNT2+laOfzRhqtvLoDeyva3MgHWxNiMPVgUjKYUivZ/0ffPNdI/HxnfpXm3Xp90Z/eafj9Q8xKcRwnk8WC5f72R+HpR/S8FyjwtP9iufZL13K3fM5SAvv6lTa30N1BLAwQUAAIACAD5pmZLaWqT/IQBAAD+BQAAHwAAAHVuaXZlcnNhbC9odG1sX3NraW5fc2V0dGluZ3MuanONlMtuwjAQRfd8RZRuK6Qi2pLuUh5SJRaV2l3VhROGEOHYlu2kpIh/L0542M5ENLOJL4c7nnHG+0FwfMI0DF6CffPerN/ddaOB0bQs4d7VaY9eGD1UNF/BZ14AzRmEHlKd/3qRD1cCMw5ZY5rUH8ZWWX4hN7+sCVU2LhALiWgK0SpE+0G0HZb416nsVFVbkdXmpNSas2HKmQamh4zLgjRMeLdoHrtAD+YVyBvomqTgmU7i0bSPtB3jkculvBCE1Uue8WFC0m0meclWffk3tQB5PPBtC8QLEzZAc6XfNBTdxPNZPO4nhQSl4JR3PDOBwpQkQC3fm6hj3C3Io6tc5fpMv06i6eTBpgXJoNOlx9iEi7Gj1+1utpyGnW6J55EJh6CkBtmxiuIoipxuCi5K8Z+UkmemIx30aW4CRSknq5xlfQd54cxmjW3fJ3kt9HRqzghxb4Q2yEQWfReHP6XY2Gt0cpWXdonZ9V5YnsYRTWCGFboX7d8iZv0VfPs7Qd0asbUbHP4AUEsDBBQAAgAIAPqmZkvjdJP+EzAAAPxMAAAXAAAAdW5pdmVyc2FsL3VuaXZlcnNhbC5wbmftu3tc0nf/N+7WLmsbaV1tS0pFo2U1S8XyLMxZaldLO2haqWRCdvCQeEQFuuYmrVA0SypTZ1aWpqalpqLULEBJsJzimQwRFYEEEQGBG2xLd+3+Pe7v4/f7/vG773t/ZJ/Px/f7dXi+zu/Px5/3+3qv/GzdZwYGBiv3+Ow6aGDwCcTA4OPMFYa6J695ext1/30Ud9D7O4NKpumE7uaTCI99HgYG1cTP58P+obv/9JzPkTgDA6NW/b+PaDH3EAYG3+fs2eXhnxwqHOJcikKncJLUHpsMVZv+SX+29vCK25a7HL1NEB54u0/Kd49+ziN4XuDVIW4fyLJOPcELTt4YbvYp5GUn+BPI42yE2+QusImTUSJxN9j65K/VEYYPoonujWXjhzAt7uVsN9WRgKbJYxHiWnhM8oGA1Cp1yaQ/xq+itGdYlVr5FYYr0Gom63EqYTlc+yu/0l0N01rqJH6avi7u55ebIeVBs68suPKWORbj82W65+R/XT9CqFwOhKPl8KvrP9Y9ufnDy+26B2KK1oqnx8OgdKM9QdzG3Vdm/5HuznfPSROOdCoQ2+C2Rnf75goiY9q9G7iwkG6hJ+m03lB/+7TPlq5/yszw0JM55wDQYWxw/lFYto7M97I+lqa/O3BYHRgIV/UHVm3cctaj58cHK7tvVL/QU7k2RoJKZybVcu0oT3RpI6b0wcoj4LLakvCF3VJv3MwwI+SrPUpRjZf/WW/awhavy3VlPVlZena2HY3s0FShxR7VfSUQ1BPwx5KTIbWH7H36/bpZcw8rj7q66CV9ukNgJKT79OMWbtqORWRbhkT/169zb1d8kAu851jA/0yazI1RARVmZukAA4Pj6/b0l33gfPlxQG1ivB6Z86c3ni4/Ixw30bmSQZfP68Pd/a/s9ADezfnfnsErpHx2IAberBjLD6yiaJTdZ6uaE7eJKVKmq0199sLeNbcYgheX1gb6FUGbU2bGX3m3XvpXhunBRf7bS4yhc29SbKfnprmoU7E+GeYHP/B9LB5OFTeXW/kVRppjYumPIlihobnbGz7IcgqXWWIznMzNRDnFrke3AO5/kL7fj1UEo0CVt9b5DO7OmuxEBn5QsiDJWfm2on5Y2VueNVgP8I7vWwSGfyTUfKdN/tGV5qJjhXBPUsgHUeKhvC93SUbz7YktTs/3VocmLoIwQbL81dMME+sTjbvCf0n/9mtW2wjviE3JBzHHdzDOv5noKvWmRE4Cwk/l8HlBRaRAn7aH4GVZblNfexoJSxfXxjeySPvcvaLrXZVgz4uv9hFXtbUeN4dh0zB9wfUf0dCHPyjSrJTszyRD6OVOyg311wdCW56fGa6q69h/4krJ9rKo6K31+R95Z7m0lVcmX2s/vah/8w0q425LWYkNZNd44VNp55qL24n3rslulzTEACuTzbO6FlFM6a0JLyyYObMcWwcwh5g+aTtu4Zk36YLieDvfuNV/8itW6/TkoiXHSM88DJc9yjree7lAOzXHuTvIn2yUZGeb7nsdJe2UJJixWmMHWIccyz/QvxGYWBajvH1Nvs1VDiwkFLfamTWKGfjb5DI8NV7SYFMk9Uyq+rC6kYO68l0WIPlLbzjBSkSuwgcjjh8Y8s1YW+I5QD7DAHvHyz+4e4lqi7fB6MjKbl9ZJBd5KGLqSYTF/qGx5MLMwbHiqNBa05xbqkU9G1OdP35bnDQWl4qu6bDbf6272GpTRxQxtDuXFN3mGR4PW/SQJLElyOtygVSEPCRuMj19cIiYxiwBoMr0NC1LltI8Zly9pqj42T64Q4IX3nAnI3BFG9tyWZ7p/ZyPft3iNohA/3ZBdHjRv+pPGkFE0p9dxQcLz77tVAvapRGjmogVuVEg5Ze+5hL61eZFEw5VeBo3Ox1OnBUra+7LQ0R7E+Dca6rrVUeyxujnwd4xL1NOMbcA/j27GEnxcpHS9mIw1NsasVzrz4iL85eroXDgxnR8MAfj7rZbHrhkKQrhUQtu/tpV8CjUQdbCWP1FNz8b7HMyj/8PoLFfmy3vrrHfESjwvih0yZ6aRyHC7wNr0tWrbPJdSjy9fcgXwXtQ+cCPzdZtQL+4rKpYBKaohhss3G/sfOO4YiuIH2Ro282f3Qo3G+1ctWWZ0RB8MbDUV0qWlZlNmv47Nssb7m+WcqLL9P50WXurb5lq9Mu9ovrFoNG43MGHvpzsjPMnlz17VozPS/4zS4qR+8yGKp8akqRsQzf/Gp5JvmiE6UigLNpVzt4CnXnbwvjmgX9ROPkivtOfta+mtEp+338R9ZjS2c5LQN74pcm4l6/WGYfIzplXBaG0S4gMFFupB7uYCaGYO0pT6fO7xn3FJZ6hvPJ7U7WLwmIZTJl+HaOcdPtQ8okuz6ogydYsQF/qEs1JVvIHiQ/l8befFgd+jqZbObjHz1wKtG7QLvFwcWfOx6kp/2z3LAp388dnbHHe6iU/9sEkO0rd4Ltqcwv4pF5PfKEV2Hzywgodo3OL0sa1S3c8SKoBV83FMnloqKTBLCWLkHzPw0v2mV1oNcJ3UZybNa2U4TZz5vQemDTtC3xoYoKw2BDYHQUbjYsPPri4jmwknOM3mDGLyR/vKfzlsavyhLDYvD9HdXhI05AWxapYTNyh+ELvDayi2DLezxBpZ85k2PpjkOfJ90hw9xlEiXHCDvqdxarUIQwunLGX8+8amx1hGICNJ5Lp+JemKS8ux6X1Mp0X7dOxzbjjXuITv5E9sEdduAF8ljXv553SQWDVLYDOY247L9FcoCNozE0e1zko1FTHn756k/O6twEgxf7mmbJA6+uL0bCDcqbUVRL8hXGAuQtqfHNGPh3pNzFi231gow6i0EXV51GfPE8pdT0Jm4jIukF/tQZfWBq+N6ufjsF96Z0Vz9P4y9nf5L1ckvrgiWRjd+MXGEo7NXmcXlzybd0odgxtbz7Z7Z010flN3s3+NfdE9xe9Jsxl5mGWKsVpV6IoLoQGjY0oTJsJcI/lRzE8UWWskSt4G/5iPM7YIq2a+hVZ4aDGHHwWolTTi8+K1C1WKu03tuWYO58Al0YkS7aaJ6LG7wTurFrkMuIy8y/Levd/bhjgr7g42Ri9wTs63vh0g1BG/Mi70tEzI1j+MnDnfXOH3KqKsUULuQfjzf8Zm1vwzvRVLGmBU0QlzPuoaaoa/9LknL/3L4h3t9CL8BsHZqwQmL0rTsHiI3G69YjNOSPPi0eePdF4el98+dj83OCMYpsRZmWc+41FQ8w8RPKb+1ezstSbq1r0XEZrHNH/IAJWoa54ZRg0vCw3OfWABx1tGYXy4oKMncrwV3/UGfLY0v3J+4UXOAE6o7z6Uj7dmRnsLYrI+BRIRiSf4xg7N8Q4ut/ypC1RKo0G9Udsa/0JsA4Sn3xB8jCLd8AUeG6QzUcF3lhC9x1yxX4hgfNbz5qklouoXbvMh6vdLpY0iu2tQXklS5zOGG7eGDuAPzNKx4t+dvWrnba9qiv+chy11R/i9mpwMbADu/YR259MrEkqDGfg75uqECXAizdf52xJXUxoKQl6MJxBfoPo+67j6Gvt+wojd5SiL7PwS4p3bSb4nxvEA3awweSaV89yTIwD/w9tSU/5xlDUs925Vn6V5u4p8bL+s1UhqdxMx9DCJm2he2qiTNdakkATg+UfOIgoAFvI42R+QVJlIQyH3ZaemZa2BYiYKl+SpVVv0o0riS3J4mZ5aOFB+dsXlwQFakuQDeP0lmXZZG3PsZgQeBKhS5LY9+R7w00MhvX6etcMa8ZAh4zHHZRHrunblBn2snGQ2nvyyPaBlRAUBdUnExJ64EVhg5wKhgC7RJp6wArULq/AxF/hOLWMmPhrERSTop5GjWeH+fiCBkZXECNzBealyHzeAXOFU2u6IydNqpwnh0Bvfu15PjYUMcDDdNCqyUNuOzaRLgVrJdCsLuq5sD5dOPGw22KsigZQJjlSGqYjsaGADIs+K5A0cpaUkaip4CRkcrYwj8fl7bd0FTHMpABriH+Q0T9R13kPj2OuR+Z3GZmZXQZbozSn3Ht9gCYElhXfhthOX72a4dFWEzzWaQFmV7cEQykA8EEofrCKx28kC3UqapaqOHUuZiWkZxl+R+KwN0N+iAk3Nuxp/UGGfK3UIJyyBe22Fp6XeMgaoRK7zYZibjGqtgsOYut2yE/vaNkOJI+qeRbg+p3bHyWgh3BLCmXeyFPlvYyEbqMkaKjRl3ni0psUc8AD/D8EjNs8X9zw2L2sQYrpvtUMBmJApj5qvLIRf8P6GKceKRCY8pRUIR+aJUSNtj0Zis/9D5OYFj/ErqA3un1yQjH41Wl15wXZ/rd30wky4ZiL/UOTdDxv9RcNTJ5wtLHOEAjcuqvy0freB+KBmuDt7GpruascCfgG5U99ArPz9XNsIP+pV2G0Wpxw/8IEeS3bqibYobAX9djU9nYwO8V2/0oI5LhJJv4UoUBFpqS1EAbHJInUN8eP+B4brgoONNzZXcdo9PASebZAGcV7RXKUyu4BPcpaHNfYxvtTLwNPfPgIXGj57DXKIlsa93hXYos0EfPjM9TT7GgXOv10XxtrAuhkTXyq2xxjP7A9xqpUZ5vXT9LYT0S1sWruiivB7CcUxrNdTNass3sRLRn3WId6zJI6jxr9NnEQn+DcONKJpl0pUF8xUwbzlT4ZO0SHEob3HQO5o0hUPsX0O8Tc5WKGJGyDM2zZJRm7rJEsoixGLSzTg/oSYtAmfGlqOjp+kZezsQQAEUHOv5peVEV1eswC7O1OwFcMsl+Z4NulIYQBoMT2spupd9XdJaQqQImxRZn4Z9Ygkd0jXmv0rzkmVXX/PRmo4CT6ThZ5dHw5KO2cjOkqDnbHzs8peQF48q6JGnI7LSUfqU8/sr03sqRZ6C1dZMCkMqXLCbOldBtDjdGNvEkFRYHgNnXPkhms4GRfA8sWjFwxPTPRJSj2au/c0Hqet7e4RTdJL8ev6YsG7M4D8VNiDtaxViEA3/UgN1ebB1szHp7A4Ei8uPVF5b6PFh1qZp13eDzynm2iRurg7UrweNFoujJHSELuh2QYO8NaM5CMLsi7C4O+O+l0AyTmR3oNLyoA+XTkHqFr8aTEpRkV/6InS43qzLH0kO/PAXwGOU/39KfSGuadvjvhPk5PVCS7mzjvoAeZux/sNsu0a3cQhF30XTK3zrS/+nJoNYDrbO+FhkFu0r+1kGhQq3IYoym0REGxhy8ragzSrbi/HjE6E6sGPicwiAxEJ0R07AHxDZ3XWOIyc2Yx+nyrpsZBKZqLgBV53odu290MKswrfm6SgXCyq2uTHkC8yQ5r1QnKyPJ4XjwA1cnkmPWOLiMyrJfbhwfVkNUAl8aRzNCoJRP6VTPtZPG67lVg5NxD849HJc7uSB/bYb/whznF1BqAI+Sl02/7lgO3sHOFxiGb6inzpqT0tQVLuruJWugPlpmWXrJsImAj5MegOlPEqDAZS3ilHNnCLbZqqJSdD4/P9/CqY2A6OhFkSqQ7na52pDsNLebZrm9cFYyw7xyf+zhj3K3px4+78XcNw2HAU1DzVuL0w8uxCjdrhPucD94QKADvQg01UEoGmU8qrgwcASl01kxfWXB4qUKWVEnALkgv3SAsCr1rdyH7xM08xpgw2eiinZNJKV+Ycq7abd2JSIr5ftN1CMRAcAzCotq8cRQ76oBS9p5UuJly72XG4hJSFt2/NNBwRV813GhZtM7pHo505qzkkj35nDsVAmb2CV1SzR6l58hWg10qlqj0IGX4krtDVk+QsWP80SWk+px+CBPzpGRhjlXK3If1j7Ybn75XuNzjtcZ1Rgr/IxZuJBgCX/NO6lfcJP+XrsO97244DQuAcVsbP7jfg/LEM4b/eSj4p3NDdstsN6lp6+WZIWTmvQ9PI2Cqs4EczWw9XFTj8zqpvT97560/gsKfheWRqlqmZTgtir37cmUle8k55n/pNNTg5kq9jgZvIhekNIho/V9uPT+BVX9e1KRsb9IqJ7X6E9QJbrNWowJhoiQJygiKYj2PPe2AnViLE03Wa58RQzG8NuNQjJCPfTM5AJOurazEjrGE/4JWjcixI2sCWZpXfiT457Pvz163uo41YoDR87MxlBDsvnrE+Wrasxd5aUwWToNvr/pU9f4IN9cs1oxTpJmoryKevN9Shx+l/3jGSnt5/hlHmyM52wp9j3gadz0c17C3Mpxhy32kZVflwTm1pj8fEPbCbwHiy6pW81m/F6NDha4lSuV2nrPd9umRjWas69V+f0zldeYnLuMP+btKSdZ+8UcxFU4xf/xGcvt+Nzs5WRtBqR+8TkEobvjDv2Hm/1GbWWljpxUJGpkfrmYwh88KwUWVVQH5jA9DOCm8w3NzWUGyGxlB/P2AghLgp7xupXiQ+EaRlZbZA3dkkt57QFSqvgsM1TVe5fqTZTDR3L0xRVBRHxo9HUYEwVqgYoWUb+OneBirfBTBqoSFhrL6U/JlCZk9fD6K+zjWrCR2uNchhla3V8AYuhtBkTBAqnUg9eVyihJsUzXNUtZT4EVyG6h6ugsnEIeEqPkwxTvyK9zcJH6AGIUKwa+rjzuVH2vWMIRsyOTMHeM4a/MkO49iO/4Ao36iWT6sOuWtzXQcfmL+r1Gh0zY+UV/HaQxB237EzVn9EWyMfaX2modXpTjdGPoE6p6QTohtYgxA73JUb2HaXvYcUSPX1g2iOY9NEbd5trd0OeGCXbvFBshxH507qEl+Dso7OEmB1JvLvUmKoqJ1Wd8mr74A1awVwXFzmpR7qM/hqgbQXC+bIF0Iw+/j8qkPRzp0nSi6HZ858i0ThDR5aGpCoE4IwObUby35VYyJbj1GRFWupdcwFC0ZVc78thIiKo9J4wpAGEyRuqRoe9JgDAIAoK7+Crj1AWt9azpgixfwFEF4AvA1NfvE6cdQTPDddb6EEjvqcTB2enmL/Wbngy2HGeJ9f9huX+r02xfervMMsM3BrGQTPrIp/rN0QqlfETZ++AnL2I7uwx35miL/vGhzUr+O0zcaHp9i/9LEmBNkDEGltCcyBBdY6nE8f9tyy9ZTmBRHukn9VbAdCtbDB00oWNrOJAwOVfjegaL7e4y0TjGAFb5h2Tn1zuvAYqJAaAjci48W3M3Ek9K4h7QBDV1YcHhQTvGvqP05YFBPOmFy888y2W0ZukQ2EZ5dHRmcFI1zu7kR2XkZDOlhx+4Va6fkWLbcit/2/s3I3W1Jc+U9y84fAiJGT+VMr8q9ydHNDQOtynu5A7MalZgjDPu6Wld5uHbB9M63xYZABp8eBNvxNYgIOd6WA2JIie8ERRqEAtOOfl8nGk4z8HkEPJFQJqU+PeGeZlIK+80CzPsyQBIbGnVnPWIwSTtWpNnV8AgbLvCgRmDftRK7nL4LB0CotO5W70apl6CLZhEerLV0/ifYG3E7FiZ+840f9uE8lEd+nwQG707XlAusVKas3TlS775NpduWf8UoAUsglYyTRpDXybdeTzu7Pbfg+lFmynlMZWbFcqBd1g/0/RsyPTwNPyvh5WLGwizCN+f8u9UJY1LhJ9bVPqvZqaw5p19t1G9ZVznlN43fF4mBKyOtvROsby088TxG1Xb8GrTidWxK3SW7XXTb8KF9hsCGitgQO3ONHVNHg/HvF6gB3gRD0MJgVGH9Ez55HuWfTgCsoq7B3eX9EqbYTwzeRH0KJt0vpJ3QORkAglLEhuRIUfkNLeTM2PXceVelEPeuhCffym99b5k6JA1nGmCnQ94kqC6tO9uylTCpsNL5ueePCQKBCTWqElZpCDztNs1HDcQ2nRUwzIciNCpUhNqrzMOLgL94W7Z6jfO68JDCa9LO3NisnlK+QzkqNGF9HxZ9hWqWpsvev8yH8tLeg2p6yHzD5Y+eZhONr/JfBkWnxlYUWUgtEadyLOn7o+ICGQP0uCT/gUGPws21SizP7fcWGJWESW77KUUjhfljKSjz3w8nDDpctp6gDWv7xNsocGfj308GzpcFfh7WFaElaivmC3kzwPcd3L+VCm3N4BG+rbGNM/z3lb9gubk8pgsendymgLzvPZbJaOWk/TwvrLqryJoS4xz1+9Kn2OmqK64C09mrVrAgLAfV/7sI5zETRQvPhUWKz3nybaUdv5+H9OLmzjQ88hUXqVspR7BiVOMfk/2QvlaXV5FVVZVQVR/8G3bmtt8PAOLvyTna3HK48mUX6kNzf5ANUr9K5f23HzE0tsgqYkLUIyDNSHeTuCVVthz3bvlT5miEK4yrOCL+QGwfW8pnVYWSk2NluiCluO1+XdjOSsRSpY+GPzC5UTn/4vBrzYDySNWHbSSPjHjgAvYRJQwLz0bCAttHr5DZliFeC+L0jUPo2dvBegpvIuOBCB9Sjn7rOQcdVLe7FnK9vlRVmsOw8zn6U4FJYT0H2/Ai8ffd/a0WYNe4+r7iXOb9tTahwe4pM+OTtezQb5qnqett6qfs9YAxvdghhkBWobuq12jhDEWLmu/kVXWJyVImg3hbfaWoFLBVIr1aVM9jBRqaOm8Nn5+KQi70YpmV4cuB+hdtw/9uNxjRl6nxTnngAc3RbcJqO2u3HfeCjFwk9n1LFvc9a89ZhW+HX3rU8XD7suybhQVVka7m6yDDLKOjTDgUgQiOMNwELLxN7sgKrmMlZApyZzsFVRSs+71j5j9XRwO+rM9qt/1d6mpdTJvU5CacWv6NZxbABJIcpK114iP51nyeS81QV6lfFYuRvcEV4YyAUnnUOnS+lHYeHBOnuEkS0NGKoH5PRd+EYUZJfmTEonzc7FnAqjzPi1d0E0bpVjERXzDqQ0hzM7QA7kJYRbrRdhuuViSj/XdXwtKJkz6XADZ56ZdNi3OId9zjcz/a3dj2B/Iuidk5EIJJ+o88aTgBbAUJph/fACJa7soAMazGXjo0zJtEWhOZJjyXntLMGmme1LuhJX9qbg9/P9Y8DwYKUKDbHfBYrz+8oJFhEb4j6xqdeXhUDVizYVkmz7c3pTTSbRfSX/gYGRHtZkVtjKS4HQTX19d6WhXsVWCZ8jlUUL017Jvw3tjxCATidw1VJojbUz7IX16Zrc6R1nTVRupmhwRse0Igkhbl/MkedGhmoGxyy2sC9ZcNsG8Ylpw5DQudI+zxfIr8Q6+T2Tlm93gHVgF3jW4mXOmivQKWVAt7p9fxkW+yo2hrksa4k6cuBm/yzErow6pJk8GcXgf8oI2NY7QVD7oNludbO09GfOto+FVB9LWwP2A3BCoY71D8LekZvDAhcPvoTCRJmrcsfeoU7zG5Y6LvJMAF1XDmSXYXVcZDOQ9CK+pZMkRTNZhUTDWJJwh0NdusVbZqlwuPuoZnxFXBOHzFsLnRSvvfwynhpQUYeS6nxKwM/PVrXQU38tI54QTjGW1fuyy+PrDWDYUYFJ1CF8Yzealo55d0VTeL9HuUZZkhfFwKqLbczlXg//eBylj4fMJpvS7KXiP/sEQSByOffHFprQ3s8mOaxL6wSFb5YZiJxwiOcRqVEhIlTc0+erzoP379/+sD2xsVGi5unhhYpBrkV2InS7GTkzTcPK0KO4fHmTjFKY4wWfHYOql9y5I8u5A6x1+V6Bvwlb335wn8iObFNyUhfoVuW5LSzmPaWCmLJ9iNppkfkSxhgpAPkk6UJSafxyy+j94XWPto2dShJVvKCgrmWsQqaGKlMimC0/hBr64A4dSuxHiKoiOm5hB87te17bik2YolEnQzfU0QU/keVOSfya8xBKpOZsde/zOpHz2oLUBE8N0lBg1wdQ3LrtY19KT7f5P9m+z/dWQLuBbcVyXegTHkaS/0cD+XRmR0ifeKvEV+CcNbBH8hkvjSgltRP9yYoplX0EZnyO4nz71TCqpIpaDLAyb1DWmU15gYUE0LjCEIKkqa4s+XJXzIS3fL+/s+TSdgXHWCnOKre0vWDKP5BZIZz7zWSxUl9o1ioWePPELRUMmypy80EpsmyxITf7UI54jisnPAO6n7LcUR9HdTfY+IiZq4UGhWrELXUqkm9b1WCzP4ZDB7f8imGJoFmG9jIx9tyyXWsVQMsTAWlzHpkz2pIQysY5OItNPopvmjbhjlTImgqsWr9NZfwBvAGEHySokF6rSbYZ6J7zip4mYBEQyKaCIXCfPY9oOjEIbc/h591VvdiE2GYtzp9G+/bv05NqRbuL0qJiiUJlHT6xq+H2YljDlIYkdbTON+bPcc/yuOUxbgZRnkTF7O5+GlUHHEL7bbc4u/224PNS979uxcLsOaw7Kw9Pa3rjfjDDgrT2BcueQ7kxrr+mMtoL7ENCYw2NRF/Fv8X7DNR++ipuTH/rg766iJsYDu0JfYMPS6B5mna5fiCQzq3DAzkWsJ3suIoiXqBsiEBxxiZD6DIM1jm3GLHUrv/hUMTyNIxs3C4u8SJVJsXUXdMZf46zwV8MSDoojwtJiIpsnxrFodtIIgCojBsi+Y9NzT81cXc9dNtq5z4VawGLiunGCwD0CX7eJJwNYMnsr5BHiAwOCTefJE5npvn1FlWcnXZapH5KzHaZc7efzr+NrRFZdjh53UX/xP/SinxLzM8qlkRuaAhrmqWyUN1hKs7zHQvthxiDMmsikNJiGbhqtkq9f1JQ4efhATE8QpIsOYjF9OBENBEfnBMcOscwi0msEouPHXyKIBIE64P9WwBV8EQLb/R+Gypfc6phMYvy2ZKM5EWAEgsx0WXMhfxbanP/n+b7J/k/2b7P8D2Q3pgFmBiqJVMf6j1yOau29NSv7PbrPQDX1QNGOguvynPr05efrXA8CHcQoga+nquhRxs1w/lAeLDD7ib4MNKICc//6uu8NOzRTPG7labStffIT0ludz5je5yn6ySRvhUR7PhH2g6bxpAYjOxZcmprkLFf/U4leuWW0LaD9efDFIQyzU/6Mf3l3eCIfosQdULOEK1HcDGYsvXsauLVjCU/BBibjvF3qD4oS/xflbnP+1OFE26QT9Z+GTzfLhVMWrxPo+jf4tDCf/kK5nZC1+k7lAsD7cENhXjZufm/YuhGKUkpuB7Cd+jlEN6h4kPFVYSxIPkdfahJLTxK157GqoTb17ahAq/8/KJg54eCX+CtJ/PKR/wy9Oo6hnB6yq17TsJATVD2IF4wQdj5gWxRhDDo1U7DxatHBkdO6pXvqBqOXAvhGsWsaGY2eGkE+ndb3jWSCKADFA68/m/FhZ872xrIlwVZCok+9DBADz+DagH+wqY5x20OnZJyLtK2ExtFlnHNp/j0jeCxXbLAcKVI+gjRvc0ZLRlN5cAYjtGn02GA41L+UJJdJQbCijC1T2Z0MMJWbnmCmmbkdEpIYYfqzrsqne3qdH1dXgwgLJ1Bs+12TZz9WeRV2QT9oSbFjHQjeJvdtpXCUNHW770Foe1zD0hIPGRVLScGlYBtg3L50ACIPcNGEHDI1JlF66Jhs0khMVd/2KwDS9MAjrbv4fzM2kpjr8mW8sXPuA+wlmQrt4k8ySzw7WhZCe0ZTjWcE0EwfEctiyn16hvs0uUAOAXgxpHjIfAOnZVg9vKRowb738ysRtdPySLOoB/p/3G20czRAPKL4M6V/42NNNkDSoqzp8f3aBiFxU32riMBiPxznP09GMgjne7BBaALlJV7e/C3f7AtGglqh5QiIVw0oE7kAM3EnoxjRM6Nr2bVWujXzxtQN/9lsRhO7jvC586lpEaSr6kxc1kY+wF3ZlfCYo+VryMJO3Ghi+HLZt+SeCgbKM5YKafYargQBrvfCWVIkC8npuviYkIZ7WONlijV/LkB+q60AelCWkjP/VxzKMGeBPUM9fJCf7DLMOGJdE1qf1til98FeePTXxQQwEs53OnGhIL8pb9oMsitfIbk3XYS4PC8ZVRqBDGPK4AQa+aZTMe2PJz2TB2IFm23IYD0AbaswRBJbdNhiL53n2tZPa8s/BpXdPoAWClkq3DWuwLyp4x1MwCjRTt4ldNE9flAal4h34yhlyAj2ExqEf7xqGh0ZjNu4+Ctcmay7xEiqqHNk76+Cg4pwoUpF3Qv7pSHsmS1XCY29G6hrbo7iCPFLqvf9Qk43PO4X7O9n9Lc7/eeJA6McpLTN3bJrnSXnQB/+X/bHX3wz+ZvA3g78Z/M3gf6NPClv4/7q8cc/ljRPfQ+jZ+os9EbkeGQsXLroWfOHidR8i21J/cZm5KR2wcBHvAET46C9uP2qz8FygULDPEPieVOQHUl2x6QTtvFVgoPZtV2AgRQnW/ZhbFhgIk/J9/USBIrgoQlS1sCftqCjpsCqt1FrujBWIh6JxOwbGIFxJd0JR+qD8Z9XbehBiHl8VGqJWiyvEU/fb1R3qvAWuWK0IXiQCdcR8oypRpNW1O/Drqpq/1mY4KgZj+oTLgZTp+knX5EkU5evmxrw1MtWc30RvSeWgsU70ru24H1uIHKJvGx87w7NiX4kqYxQ2zR8blv77Hzp+NwU/bpYfe11+ejYnuEGUb50lwuuwOE2C0dPGlgs4scyhw93I2Q3au/I5Wt2AMaTMNWG7qCEGK80P1M6BtNzyKqxszBXAKnRvahms4bOK4HBWKUw9cZaiaqKoJKYd48bad8YwZQpfKOFw5TitHKZMmpvnw3CyIk0XLgXNpAnqmiYSHpS3OKL6OPMdnPlxZR5nfZ8DCcjnScv6+7fX56iuq9wr8E6XBZu8QxpAOsxLQ7K2V2Dr+9IryhhTezRR4i3pBDCD+aYUKrtfTpEmaZjPzOgJwORRiKAm7kaYV+LmuBCYhgvDlo9ciA7UdEhkTLYLXDU1Wjr1johj0bNL+hvEC2K4zjTnMMZcqDJk/qBXu5qZDS7lS9uEhxMGeI0odcNwpH3FdW8QoCGz4j2621h39qtDH609FkDqy53HpvixSGHZsYg+y++H4L+yeVXDjs79bx3Y9weu4uqnntioRq1gilcHPmXginjnLF3nw70pA5WuVYJOudf2JtMzyPzIfFW+qtm6iD3X8tJgI8fz2AAvqq6N75CQfUDtxnwYkHAdWFe23T5dZ6SGK3izKSHarkf34JEj+kKbOyI7lhZtH2/i+vIYz2aMURA4BO82Us05PtBsi4v/vp1CMzkfP5DATzBTDgfBE9EwaWKfJI7xEOx5sULo1X1aflQmdWrV2ftk76QDqYHRul8fDXeaoa94r/VesNnGJpUGgIiCarlHr1KyiXjbeJ6NSAA2jMcFuE4xnj1VcmrWfRc/MDTjkpfAWU8zgng5DlW6CEPLseZsSRGboqgoL8epVDQxOSYg5GRGRXTK9SYoSReIr51nbGBwrU4NPY7l88M4fOiQRfjQPlbTpU8DXCsDGK0K46uUW1VJLgmUP3hJLA2BQ3LqbgAEldynrEbRoG1dOjHrTBtthmRRCbmMQdqaEH30pDyCdwivROpYVklisPjAPnv6k/DuLEHj9CfZIYrytELjkU3G7q+mkccfQt/yNrFyqh8MiO6y7fqVw06zznolRFdXQno+DxquyqLTRyKcbUqTtK+iAkLGsgd9RYxihpmLe11jG1LEvUPTIebb3DTfksvQTBLT7inN7FgNdkx4kSNBSkKFcNWyWa4LEQ0l6hw3EghPl7Fj04y42O2w0js369Nwp2+2zLtUDsk4YroO515dsgnnS/eHX8gRAPNcqxo5NeGwlpa+YpC39ehjwJdU29Pkfu/2p5Za3/t6LzojSAXzbZbbcFUbeTN2O9rUx6AsL9FZ371DiSWBDnST9B9+M/v3Q+iMNR50+NLYYYHQuO0WOa1AwENzudN1NQFJ19OiSwbxkzBevj4z8iS0ssmka/lHNdudj0K/v5PSwDL9lGz6nT8v6Vns83fKJOZ06oQda6Ja55TbGFXPJNJ2fjZV3MvlJjjHzGsa5sNPDPspXEwbI9uFRIYpl85n2OqA7/t0aJ0LIiJxyv8w0julYqChe6idsjtRJE1gDvB8MRmfdFM8fOHmfedONf1WUB+t0wm5wq4yBnDooCipEnezfh76khae/CrKsV22vUo1rPMt2ttrdeZr0fdk78LLeXVnQwTCvJhvjpk1vpxjhStq23DmNCN7vV1qm0QGtN6fWcxzWBtTb2UW5z7VAkw5O6auxmSs5rp49R0BSZrYvc80r2EKZp2zO4+4j/t4oLes8WUezyJcgc4caU3JtjNc48lk8K+yTs+vjkq7CaG30cJVdm/a2FYgDu8CIUzhPGirqx9SvVw7XLUjiNgHdT9/30RCHuj4IdiMWd+dorpTGYuV6fBOuD4NEmVrv6DiNtM0y3XFJ75siFZ+hWD2ptoTarg2nI9RT881Q0jr2XbrQMYK9Q5eUnds/1x4F+pJ7Hp9oFxmfd36k12yCfwSeR83DgSygcnvTDcgx+2zOk1IIUdxHeJWpVy9XlfYTmOHWNwe3CfhlmbI4sq6Szr3A4Rw5yejkOWTkKsAWxGEp6s0Lt1lnJDos82H3LExpsZHgOmEm4VRVBqDA/NuqAy76ah556A571CJ6wFdf+++sZ+0zYUoOi3Ay4jT6EqcMYh91UjNdK9rYHl4DUL0MAiw5uV7xAeZrCuJ87TcMuEJHT9PthMl5VifDtd9Ad63TDfoFQ+gNA32oGipfXOY0woVd7PrOINTWkZFczf/ZGfStuo4+kdqlC7iTjLm1o2q06K3yFWdFuFHtjeRK+0Ae7hxofb0oIQuqei71+X3VWjyRDG6L9q/AKQDCdhIVXQPtOsSQ/QG3D/umZ9BjVd9rC8h/VEapzh6732mUdowS/wvBv4BwcOLud478AGI6Xq00IGAJ41KuCPGjuqhWr2ttnHPZsulrmHt4ktcTeVyYB8WrQhzs6EelL0Tx6bKnel0+a/b7OmnlFxdpSlnpY3Zs6u+qL7ShSq8vf6w2i1r97u7h4R2YdD4a8f0qWj8aEx92gIIebwv3LXVhJHdw2Nc2ex7N0Ba2EYK/YkeXsMnS90oSWPyu5MXCDxeHtUAQXafWX47/3evBFNBWuqEoxmCwOD5EGIRXlC+LPEYXBpurT2ObgVALkJu05++tdJS4c3Kt1oJqWpYPcCR28XgJFXB7hoQbi5l/bKVE4YBMCJ3f/OOr3o98/wM4sdt63Xkv0fOlzoeLXSEmuuCKYDU8DOPba39lM8l7+ue1eM3GJKUEWNPp9O4Se085vzm0pWMsBcSeafI+Ixj9Xu8bKHm3ocJPTo3qp8PJvG3wSjT3s9l4mHurOhstl20Kg+IeKDsqW9J0P9tqiBsN9rMBiMo1c7jl2XCBhxIOb/5zwNCGP5p8aeu5WjdqCdu1ndbRusLlFHbrcadG+/56tPo4G+oa9UP+g/r+qsrA8qhaEaPrywlezWXfrE6PbS2pWXaNUy+vPY9YNM7gwoPq5+963xqwc8sfoE6nys/BJXzVusaMnqQcUh0jge1zA+n7AosUuRrQzCK7+o6kBt3fglzZVNbN3gd2fWo14gLu3EgY123DKDDZAIRa5Y7WStS6ipw3HpF/4PyulxdFMmM1JW13voAfSQTK+vHu1dCQn/KHMbIhwR4whVSlJsGpHnd3aRlsUJDMNIi1EmNmJOCklHXx3TO/QSf+4kEs0y6N9eg8NlEDv8s7R7ANRoiG9KJr2fZcF/2LsI/6hudlxhllhjORuviKTVhfDN3/cns6s1+b6/zn89VMtQiYkiImgKTFZMpLtpLRO3b7gjNiFW7GdIXXitl0oYaulkvk9pyjJ39YxT7c68QpaMwR8xhgQ7Ol/oeI99px3OfBTPzX0vCVqbW6p65t4tnvaG3EYjs6nEadopW2aJJ0r6l2UgVIKWogHOzrndMEKNZGwibZWsF4uGsR/uFT6SxSdHTUkj3Qk+h10BP8aDmfAKJz3BarkeopKKkOibbg3rLL+3tGg7m+gmavP9Mk998LSU4htZWnjioeOIqX6XdwnOoQ8H0Sbx+kgeVI/RaS21gWklu8zFD4CX9q9Farl4vN8NomX2cOFri5CrXtewTj1MvcHJDr+r7xDZ3DTZF5UH1nP86NmP9fEJN2qk9hWvCm6VNKYUA423OMd1ZrqAk/knQ1muCUBjF66pKH4vKIdre1MIbbjbPDztiQp/ExY/z4MSp2XRCXEH20HFlLunAtqIpaUHRHDMrZhheUGSlmp9haWqJQtM4aJlZElQU2h4+cnK+9IqA3MGdet80Rs+CMKE/5ZtmPmSXHNg0nyPUk5u/2ziyVsSAayTdfppMylG4N9dKq5TDMYokTXRD7svTqh429v5gLN8V+9YK+5bnd0EHx8y3PGP7VODJwXhvLHHZzTToGg09UeXhdUNGeg6MVrDbiubbisgpqlzcnZbKBW/WjyzyXmdhkjlqoAQpf+dsXK8ejHmlm2HM5LIqnFrZAGl5B9M6ymDUvRzlBAzX3CGTnpnve7/z9bw+p1yjS5FpSpzyWXmSdlaOYa/iMrQCeCN2xb/q7J4vTEUTIxBdJny7lpIsu++HmVQij5BQR5m5CzSM8/+/zl7fNzYqtR+ti3aCKIiXyPpRb89u312V3x3/4X8AUEsDBBQAAgAIAPqmZku46rdwSQAAAGoAAAAbAAAAdW5pdmVyc2FsL3VuaXZlcnNhbC5wbmcueG1ss7GvyM1RKEstKs7Mz7NVMtQzULK34+WyKShKLctMLVeoAIoZ6RlAgJJCJSq3PDOlJMNWydwcSSwjNTM9o8RWydTcEi6oDzQSAFBLAQIAABQAAgAIALxxsUipAcR2+wIAALAIAAAUAAAAAAAAAAEAAAAAAAAAAAB1bml2ZXJzYWwvcGxheWVyLnhtbFBLAQIAABQAAgAIAPmmZkux5PJ53AQAAGkSAAAdAAAAAAAAAAEAAAAAAC0DAAB1bml2ZXJzYWwvY29tbW9uX21lc3NhZ2VzLmxuZ1BLAQIAABQAAgAIAPmmZktFeVL1LwQAAG4SAAAnAAAAAAAAAAEAAAAAAEQIAAB1bml2ZXJzYWwvZmxhc2hfcHVibGlzaGluZ19zZXR0aW5ncy54bWxQSwECAAAUAAIACAD5pmZLhgQxNc4CAAB6CgAAIQAAAAAAAAABAAAAAAC4DAAAdW5pdmVyc2FsL2ZsYXNoX3NraW5fc2V0dGluZ3MueG1sUEsBAgAAFAACAAgA+aZmS2F7O8kaBAAA/xEAACYAAAAAAAAAAQAAAAAAxQ8AAHVuaXZlcnNhbC9odG1sX3B1Ymxpc2hpbmdfc2V0dGluZ3MueG1sUEsBAgAAFAACAAgA+aZmS2lqk/yEAQAA/gUAAB8AAAAAAAAAAQAAAAAAIxQAAHVuaXZlcnNhbC9odG1sX3NraW5fc2V0dGluZ3MuanNQSwECAAAUAAIACAD6pmZL43ST/hMwAAD8TAAAFwAAAAAAAAAAAAAAAADkFQAAdW5pdmVyc2FsL3VuaXZlcnNhbC5wbmdQSwECAAAUAAIACAD6pmZLuOq3cEkAAABqAAAAGwAAAAAAAAABAAAAAAAsRgAAdW5pdmVyc2FsL3VuaXZlcnNhbC5wbmcueG1sUEsFBgAAAAAIAAgAYAIAAK5GAAAAAA=="/>
  <p:tag name="ISPRING_SCORM_RATE_SLIDES" val="0"/>
  <p:tag name="ISPRING_SCORM_PASSING_SCORE" val="0.000000"/>
  <p:tag name="ISPRING_ULTRA_SCORM_COURSE_ID" val="E043FCF5-9254-4882-80FD-DD35ABC6460D"/>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Q:\OTI\7 - Online Program Folders\MCAS\2017-2018\InfTrial_TestAdmin_1718"/>
  <p:tag name="ISPRING_PRESENTATION_TITLE" val="InfraTrial_TestAdmin_11.2.2017"/>
  <p:tag name="ISPRING_FIRST_PUBLISH" val="1"/>
  <p:tag name="ISPRING_SCORM_RATE_QUIZZES" val="0"/>
  <p:tag name="ISPRING_RESOURCE_PATHS_HASH_PRESENTER" val="4d8877d8358971c925f3fa85275f93944ae2ba9"/>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41.561"/>
  <p:tag name="ISPRING_CUSTOM_TIMING_USED" val="1"/>
  <p:tag name="ISPRING_SLIDE_ID_2" val="{5395F6B7-6A11-4923-9663-BC1E4F73A02F}"/>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1.9"/>
  <p:tag name="ISPRING_SLIDE_ID_2" val="{D873034D-E3AE-4540-B8EB-50DF2F1ECE8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43"/>
  <p:tag name="ISPRING_SLIDE_ID_2" val="{5C553535-E6E2-4C84-B4DA-239A9E53825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56"/>
  <p:tag name="ISPRING_SLIDE_ID_2" val="{98B323AF-0D30-4D4A-8560-4BAA0ACB619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8.689"/>
  <p:tag name="ISPRING_SLIDE_ID_2" val="{FBE42B64-51C3-4B56-9376-7DAEDA213E4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3.432"/>
  <p:tag name="ISPRING_SLIDE_ID_2" val="{26D68FD0-17FC-4E02-AFAF-F247E1C01C2E}"/>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888"/>
  <p:tag name="ISPRING_SLIDE_ID_2" val="{CE5200DC-548E-4D06-AA94-F5648F60510E}"/>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8.689"/>
  <p:tag name="ISPRING_SLIDE_ID_2" val="{FBE42B64-51C3-4B56-9376-7DAEDA213E41}"/>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8.689"/>
  <p:tag name="ISPRING_SLIDE_ID_2" val="{FBE42B64-51C3-4B56-9376-7DAEDA213E41}"/>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8.689"/>
  <p:tag name="ISPRING_SLIDE_ID_2" val="{FBE42B64-51C3-4B56-9376-7DAEDA213E41}"/>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2.012"/>
  <p:tag name="ISPRING_CUSTOM_TIMING_USED" val="1"/>
  <p:tag name="ISPRING_SLIDE_ID_2" val="{75131484-9E6E-43B9-8A32-187D26C18AB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5.862"/>
  <p:tag name="ISPRING_SLIDE_ID_2" val="{7F3F4A69-5358-4B5A-86D1-268C81456200}"/>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49.006"/>
  <p:tag name="ISPRING_CUSTOM_TIMING_USED" val="1"/>
  <p:tag name="ISPRING_SLIDE_ID_2" val="{92E579B4-AB90-4638-BA07-F22F0199ECC0}"/>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984"/>
  <p:tag name="ISPRING_SLIDE_ID_2" val="{99E9A380-CFDF-4B35-88C6-8F24C7C1FB36}"/>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944"/>
  <p:tag name="ISPRING_SLIDE_ID_2" val="{4D0CB709-903F-4204-9843-EF55D0476E27}"/>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17"/>
  <p:tag name="ISPRING_SLIDE_ID_2" val="{F7F07D93-3D34-4752-A07D-37D4198AF588}"/>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17"/>
  <p:tag name="ISPRING_SLIDE_ID_2" val="{F7F07D93-3D34-4752-A07D-37D4198AF588}"/>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16"/>
  <p:tag name="ISPRING_SLIDE_ID_2" val="{17218AC6-E1E1-4C4F-913D-89D90A6DFC1B}"/>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F85A5ED-5B6D-4FBA-8651-E8B1E9CF168B}"/>
  <p:tag name="GENSWF_ADVANCE_TIME" val="109.784"/>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2.022"/>
  <p:tag name="ISPRING_SLIDE_ID_2" val="{16DB25F3-5521-4057-8F1B-8B920B575EA5}"/>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016"/>
  <p:tag name="ISPRING_SLIDE_ID_2" val="{B680E3D2-75BB-45E5-A50D-BA92E81D19E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352"/>
  <p:tag name="ISPRING_SLIDE_ID_2" val="{8306605B-F8F2-41F0-B54F-C349767D27AA}"/>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52"/>
  <p:tag name="ISPRING_SLIDE_ID_2" val="{20F4FE2B-7FA5-4651-B13D-83764BCE820E}"/>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342"/>
  <p:tag name="ISPRING_SLIDE_ID_2" val="{1FACF228-D55D-462D-962C-E0751FE6808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532"/>
  <p:tag name="ISPRING_SLIDE_ID_2" val="{67FB5857-FB5D-4703-A2D9-91274936BA7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532"/>
  <p:tag name="ISPRING_SLIDE_ID_2" val="{67FB5857-FB5D-4703-A2D9-91274936BA7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532"/>
  <p:tag name="ISPRING_SLIDE_ID_2" val="{67FB5857-FB5D-4703-A2D9-91274936BA7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892"/>
  <p:tag name="ISPRING_SLIDE_ID_2" val="{E3F78B7D-BE32-48AF-856B-84B174F6A0BB}"/>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892"/>
  <p:tag name="ISPRING_SLIDE_ID_2" val="{E3F78B7D-BE32-48AF-856B-84B174F6A0BB}"/>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5FB14DB3FE6C4CA721D3340365D5E8" ma:contentTypeVersion="36" ma:contentTypeDescription="Create a new document." ma:contentTypeScope="" ma:versionID="e25aef6f7a747909e2cef85274f3e893">
  <xsd:schema xmlns:xsd="http://www.w3.org/2001/XMLSchema" xmlns:xs="http://www.w3.org/2001/XMLSchema" xmlns:p="http://schemas.microsoft.com/office/2006/metadata/properties" xmlns:ns2="1d01d358-fb5c-480b-94c0-87be6b23463f" xmlns:ns3="0dca7aa4-7fee-4083-94e1-2adc3ae970bc" targetNamespace="http://schemas.microsoft.com/office/2006/metadata/properties" ma:root="true" ma:fieldsID="066102ec44fe03f6a84d8397e417fd16" ns2:_="" ns3:_="">
    <xsd:import namespace="1d01d358-fb5c-480b-94c0-87be6b23463f"/>
    <xsd:import namespace="0dca7aa4-7fee-4083-94e1-2adc3ae970bc"/>
    <xsd:element name="properties">
      <xsd:complexType>
        <xsd:sequence>
          <xsd:element name="documentManagement">
            <xsd:complexType>
              <xsd:all>
                <xsd:element ref="ns2:Category0" minOccurs="0"/>
                <xsd:element ref="ns2:Category" minOccurs="0"/>
                <xsd:element ref="ns2:Meeting_x0020_Name" minOccurs="0"/>
                <xsd:element ref="ns2:Admin_x0020_Year" minOccurs="0"/>
                <xsd:element ref="ns2:Date" minOccurs="0"/>
                <xsd:element ref="ns2:File_x0020_Status" minOccurs="0"/>
                <xsd:element ref="ns2:Required_x0020_Document"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Metadata" minOccurs="0"/>
                <xsd:element ref="ns2:Archive" minOccurs="0"/>
                <xsd:element ref="ns2:Approval_x0020_Record"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1d358-fb5c-480b-94c0-87be6b23463f" elementFormDefault="qualified">
    <xsd:import namespace="http://schemas.microsoft.com/office/2006/documentManagement/types"/>
    <xsd:import namespace="http://schemas.microsoft.com/office/infopath/2007/PartnerControls"/>
    <xsd:element name="Category0" ma:index="2" nillable="true" ma:displayName="Category" ma:default="To be assigned" ma:format="Dropdown" ma:internalName="Category0">
      <xsd:simpleType>
        <xsd:restriction base="dms:Choice">
          <xsd:enumeration value="Content/ABBI Support"/>
          <xsd:enumeration value="Contracts"/>
          <xsd:enumeration value="Forms"/>
          <xsd:enumeration value="IT Docs"/>
          <xsd:enumeration value="Manuals and Trainings"/>
          <xsd:enumeration value="MCAS Project Documentation"/>
          <xsd:enumeration value="MCAS Support Page"/>
          <xsd:enumeration value="PearsonAccess Next/Test Nav"/>
          <xsd:enumeration value="Psychometrics"/>
          <xsd:enumeration value="Resource Center"/>
          <xsd:enumeration value="Reporting"/>
          <xsd:enumeration value="Scoring"/>
          <xsd:enumeration value="Service Center"/>
          <xsd:enumeration value="System Integration"/>
          <xsd:enumeration value="Team Information"/>
          <xsd:enumeration value="To be assigned"/>
        </xsd:restriction>
      </xsd:simpleType>
    </xsd:element>
    <xsd:element name="Category" ma:index="3" nillable="true" ma:displayName="Document Type" ma:description="Document Type" ma:format="Dropdown" ma:indexed="true" ma:internalName="Category">
      <xsd:simpleType>
        <xsd:restriction base="dms:Choice">
          <xsd:enumeration value="Change Requests"/>
          <xsd:enumeration value="Checklists"/>
          <xsd:enumeration value="Customer Deliverables"/>
          <xsd:enumeration value="Customer Satisfaction Surveys"/>
          <xsd:enumeration value="Lessons Learned"/>
          <xsd:enumeration value="Links"/>
          <xsd:enumeration value="Meeting Minutes"/>
          <xsd:enumeration value="Post Project/Phase End"/>
          <xsd:enumeration value="Presentations"/>
          <xsd:enumeration value="Project Management"/>
          <xsd:enumeration value="Project Specifications"/>
          <xsd:enumeration value="Requirements"/>
          <xsd:enumeration value="Schedules"/>
          <xsd:enumeration value="Scope"/>
          <xsd:enumeration value="Templates"/>
          <xsd:enumeration value="Tools"/>
          <xsd:enumeration value="Tracking"/>
          <xsd:enumeration value="Waivers"/>
          <xsd:enumeration value="Work Instructions"/>
        </xsd:restriction>
      </xsd:simpleType>
    </xsd:element>
    <xsd:element name="Meeting_x0020_Name" ma:index="4" nillable="true" ma:displayName="Meeting Name" ma:format="Dropdown" ma:indexed="true" ma:internalName="Meeting_x0020_Name">
      <xsd:simpleType>
        <xsd:union memberTypes="dms:Text">
          <xsd:simpleType>
            <xsd:restriction base="dms:Choice">
              <xsd:enumeration value="Assistive Technology Web Extension"/>
              <xsd:enumeration value="Content"/>
              <xsd:enumeration value="Cross Functional"/>
              <xsd:enumeration value="Forms"/>
              <xsd:enumeration value="Leadership w/Cognia"/>
              <xsd:enumeration value="Leadership w/DESE"/>
              <xsd:enumeration value="MA Monthly Management Meeting"/>
              <xsd:enumeration value="MCAS and RICAS Internal Team"/>
              <xsd:enumeration value="MCAS Risks and Issues Review"/>
              <xsd:enumeration value="Online Administration and Testing"/>
              <xsd:enumeration value="Production w/Cognia"/>
              <xsd:enumeration value="Production w/DESE"/>
              <xsd:enumeration value="Psychometrics w/Cognia"/>
              <xsd:enumeration value="Psychometrics w/DESE"/>
              <xsd:enumeration value="Remote Proctor Pilot"/>
              <xsd:enumeration value="Reporting w/DESE"/>
              <xsd:enumeration value="RI Monthly Management Meeting"/>
              <xsd:enumeration value="RICAS"/>
              <xsd:enumeration value="SCM Team"/>
              <xsd:enumeration value="Scoring w/Cognia"/>
              <xsd:enumeration value="Scoring w/DESE"/>
              <xsd:enumeration value="Systems Integration"/>
            </xsd:restriction>
          </xsd:simpleType>
        </xsd:union>
      </xsd:simpleType>
    </xsd:element>
    <xsd:element name="Admin_x0020_Year" ma:index="5" nillable="true" ma:displayName="Admin Year" ma:default="2020" ma:internalName="Admin_x0020_Year">
      <xsd:complexType>
        <xsd:complexContent>
          <xsd:extension base="dms:MultiChoice">
            <xsd:sequence>
              <xsd:element name="Value" maxOccurs="unbounded" minOccurs="0" nillable="true">
                <xsd:simpleType>
                  <xsd:restriction base="dms:Choice">
                    <xsd:enumeration value="2019"/>
                    <xsd:enumeration value="2020"/>
                    <xsd:enumeration value="2021"/>
                  </xsd:restriction>
                </xsd:simpleType>
              </xsd:element>
            </xsd:sequence>
          </xsd:extension>
        </xsd:complexContent>
      </xsd:complexType>
    </xsd:element>
    <xsd:element name="Date" ma:index="6" nillable="true" ma:displayName="Date" ma:format="DateOnly" ma:indexed="true" ma:internalName="Date">
      <xsd:simpleType>
        <xsd:restriction base="dms:DateTime"/>
      </xsd:simpleType>
    </xsd:element>
    <xsd:element name="File_x0020_Status" ma:index="7" nillable="true" ma:displayName="File Status" ma:default="Draft" ma:format="Dropdown" ma:internalName="File_x0020_Status">
      <xsd:simpleType>
        <xsd:restriction base="dms:Choice">
          <xsd:enumeration value="Archive"/>
          <xsd:enumeration value="Baselined"/>
          <xsd:enumeration value="Delivered"/>
          <xsd:enumeration value="Draft"/>
        </xsd:restriction>
      </xsd:simpleType>
    </xsd:element>
    <xsd:element name="Required_x0020_Document" ma:index="8" nillable="true" ma:displayName="Required Document" ma:description="PR-00044 Deliverable - this column is draft" ma:format="Dropdown" ma:indexed="true" ma:internalName="Required_x0020_Document">
      <xsd:simpleType>
        <xsd:restriction base="dms:Choice">
          <xsd:enumeration value="Business Requirements Document (BRD)"/>
          <xsd:enumeration value="PR-00003 Risk Management Procedure"/>
          <xsd:enumeration value="Customer Satisfaction Surveys"/>
          <xsd:enumeration value="Lessons Learned"/>
          <xsd:enumeration value="Project Management Plan"/>
        </xsd:restriction>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Archive" ma:index="21" nillable="true" ma:displayName="Archive" ma:default="0" ma:internalName="Archive">
      <xsd:simpleType>
        <xsd:restriction base="dms:Boolean"/>
      </xsd:simpleType>
    </xsd:element>
    <xsd:element name="Approval_x0020_Record" ma:index="22" nillable="true" ma:displayName="Approval Record" ma:default="0" ma:description="BRD approvals, emails, documented customer approvals etc." ma:internalName="Approval_x0020_Record">
      <xsd:simpleType>
        <xsd:restriction base="dms:Boolean"/>
      </xsd:simpleType>
    </xsd:element>
    <xsd:element name="MediaServiceDateTaken" ma:index="25" nillable="true" ma:displayName="MediaServiceDateTaken" ma:hidden="true" ma:internalName="MediaServiceDateTake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ca7aa4-7fee-4083-94e1-2adc3ae970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45c7d4eb-f99c-41c4-8537-a09014e06515}" ma:internalName="TaxCatchAll" ma:showField="CatchAllData" ma:web="0dca7aa4-7fee-4083-94e1-2adc3ae970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dca7aa4-7fee-4083-94e1-2adc3ae970bc">
      <UserInfo>
        <DisplayName>Zalk, Jodie (DESE)</DisplayName>
        <AccountId>18</AccountId>
        <AccountType/>
      </UserInfo>
      <UserInfo>
        <DisplayName>Kelley, R. Scott (DESE)</DisplayName>
        <AccountId>23</AccountId>
        <AccountType/>
      </UserInfo>
      <UserInfo>
        <DisplayName>Cullen, Shannon (DESE)</DisplayName>
        <AccountId>17</AccountId>
        <AccountType/>
      </UserInfo>
    </SharedWithUsers>
    <lcf76f155ced4ddcb4097134ff3c332f xmlns="1d01d358-fb5c-480b-94c0-87be6b23463f">
      <Terms xmlns="http://schemas.microsoft.com/office/infopath/2007/PartnerControls"/>
    </lcf76f155ced4ddcb4097134ff3c332f>
    <TaxCatchAll xmlns="0dca7aa4-7fee-4083-94e1-2adc3ae970bc" xsi:nil="true"/>
    <File_x0020_Status xmlns="1d01d358-fb5c-480b-94c0-87be6b23463f">Draft</File_x0020_Status>
    <Admin_x0020_Year xmlns="1d01d358-fb5c-480b-94c0-87be6b23463f">
      <Value>2020</Value>
    </Admin_x0020_Year>
    <Required_x0020_Document xmlns="1d01d358-fb5c-480b-94c0-87be6b23463f" xsi:nil="true"/>
    <Approval_x0020_Record xmlns="1d01d358-fb5c-480b-94c0-87be6b23463f">false</Approval_x0020_Record>
    <Category0 xmlns="1d01d358-fb5c-480b-94c0-87be6b23463f">To be assigned</Category0>
    <Date xmlns="1d01d358-fb5c-480b-94c0-87be6b23463f" xsi:nil="true"/>
    <Meeting_x0020_Name xmlns="1d01d358-fb5c-480b-94c0-87be6b23463f" xsi:nil="true"/>
    <Category xmlns="1d01d358-fb5c-480b-94c0-87be6b23463f" xsi:nil="true"/>
    <Archive xmlns="1d01d358-fb5c-480b-94c0-87be6b23463f">false</Archive>
  </documentManagement>
</p:properties>
</file>

<file path=customXml/itemProps1.xml><?xml version="1.0" encoding="utf-8"?>
<ds:datastoreItem xmlns:ds="http://schemas.openxmlformats.org/officeDocument/2006/customXml" ds:itemID="{62883ECA-3E37-4E4A-A351-4E9EEF1CA4EC}">
  <ds:schemaRefs>
    <ds:schemaRef ds:uri="http://schemas.microsoft.com/sharepoint/v3/contenttype/forms"/>
  </ds:schemaRefs>
</ds:datastoreItem>
</file>

<file path=customXml/itemProps2.xml><?xml version="1.0" encoding="utf-8"?>
<ds:datastoreItem xmlns:ds="http://schemas.openxmlformats.org/officeDocument/2006/customXml" ds:itemID="{C0E89CAA-3638-474F-96EC-4229DF78F9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01d358-fb5c-480b-94c0-87be6b23463f"/>
    <ds:schemaRef ds:uri="0dca7aa4-7fee-4083-94e1-2adc3ae97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2011C0-206A-4325-B488-73CDBF3FC0A4}">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49449a1-970d-4061-91c8-87f7c4621d9d"/>
    <ds:schemaRef ds:uri="http://purl.org/dc/terms/"/>
    <ds:schemaRef ds:uri="e77133ba-eec1-4d51-86ef-7b6d23495175"/>
    <ds:schemaRef ds:uri="http://www.w3.org/XML/1998/namespace"/>
    <ds:schemaRef ds:uri="http://purl.org/dc/dcmitype/"/>
    <ds:schemaRef ds:uri="0dca7aa4-7fee-4083-94e1-2adc3ae970bc"/>
    <ds:schemaRef ds:uri="1d01d358-fb5c-480b-94c0-87be6b23463f"/>
  </ds:schemaRefs>
</ds:datastoreItem>
</file>

<file path=docProps/app.xml><?xml version="1.0" encoding="utf-8"?>
<Properties xmlns="http://schemas.openxmlformats.org/officeDocument/2006/extended-properties" xmlns:vt="http://schemas.openxmlformats.org/officeDocument/2006/docPropsVTypes">
  <Template>Retrospect</Template>
  <TotalTime>6104</TotalTime>
  <Words>5308</Words>
  <Application>Microsoft Office PowerPoint</Application>
  <PresentationFormat>Custom</PresentationFormat>
  <Paragraphs>333</Paragraphs>
  <Slides>32</Slides>
  <Notes>32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Retrospect</vt:lpstr>
      <vt:lpstr>Infrastructure Trial</vt:lpstr>
      <vt:lpstr>How to use this PowerPoint</vt:lpstr>
      <vt:lpstr>Topics</vt:lpstr>
      <vt:lpstr>Glossary</vt:lpstr>
      <vt:lpstr>Determine Whether to Run an Infrastructure Trial</vt:lpstr>
      <vt:lpstr>App Check </vt:lpstr>
      <vt:lpstr>Preliminary System Test</vt:lpstr>
      <vt:lpstr>Steps to Conduct a Preliminary System Test</vt:lpstr>
      <vt:lpstr>Introduction to Infrastructure Trials</vt:lpstr>
      <vt:lpstr>Infrastructure Trial Goals</vt:lpstr>
      <vt:lpstr>Test Coordinator and  Test Administrator Roles</vt:lpstr>
      <vt:lpstr>Schedule and Staffing</vt:lpstr>
      <vt:lpstr>Capacity Planning</vt:lpstr>
      <vt:lpstr>PearsonAccessnext Tasks</vt:lpstr>
      <vt:lpstr>PAN Setup – Create Sample Students</vt:lpstr>
      <vt:lpstr>PAN Setup – Create Sessions</vt:lpstr>
      <vt:lpstr>PAN Setup – Create Sessions</vt:lpstr>
      <vt:lpstr>PAN Setup – Edit Student Records</vt:lpstr>
      <vt:lpstr>PAN Setup – Edit Student Records (cont’d)</vt:lpstr>
      <vt:lpstr>PAN Setup – Edit Student Records (cont’d)</vt:lpstr>
      <vt:lpstr>PAN Setup – Form-Dependent Accommodations</vt:lpstr>
      <vt:lpstr>PAN Setup – Print Student Testing Tickets </vt:lpstr>
      <vt:lpstr>PAN Setup – Prepare sessions</vt:lpstr>
      <vt:lpstr>PAN Setup - Start Session</vt:lpstr>
      <vt:lpstr>During and After Testing - Unlock Test</vt:lpstr>
      <vt:lpstr>During and After Testing - Monitor Progress</vt:lpstr>
      <vt:lpstr>During and After Testing - Monitor Progress</vt:lpstr>
      <vt:lpstr>During and After Testing - Mark Test Complete / Resume Test</vt:lpstr>
      <vt:lpstr>TestNav Tools Demonstration</vt:lpstr>
      <vt:lpstr>During and After Testing - Sign out of TestNav Stop Sessions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InfraTrial_TestAdmin_11.2.2017</dc:title>
  <dc:creator>Dahn, LeAnn E</dc:creator>
  <cp:lastModifiedBy>Cullen, Shannon (DESE)</cp:lastModifiedBy>
  <cp:revision>24</cp:revision>
  <dcterms:created xsi:type="dcterms:W3CDTF">2016-10-28T00:45:12Z</dcterms:created>
  <dcterms:modified xsi:type="dcterms:W3CDTF">2024-01-05T17:03:57Z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0x010100D75FB14DB3FE6C4CA721D3340365D5E8</vt:lpwstr>
  </property>
  <property fmtid="{D5CDD505-2E9C-101B-9397-08002B2CF9AE}" pid="3" name="MediaServiceImageTags">
    <vt:lpwstr/>
  </property>
</Properties>
</file>